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3" r:id="rId2"/>
    <p:sldId id="277" r:id="rId3"/>
    <p:sldId id="278" r:id="rId4"/>
    <p:sldId id="279" r:id="rId5"/>
    <p:sldId id="270" r:id="rId6"/>
    <p:sldId id="269" r:id="rId7"/>
    <p:sldId id="271" r:id="rId8"/>
    <p:sldId id="273" r:id="rId9"/>
    <p:sldId id="275" r:id="rId10"/>
    <p:sldId id="265" r:id="rId11"/>
    <p:sldId id="257" r:id="rId12"/>
    <p:sldId id="258" r:id="rId13"/>
    <p:sldId id="259" r:id="rId14"/>
    <p:sldId id="276" r:id="rId15"/>
    <p:sldId id="262" r:id="rId16"/>
    <p:sldId id="266" r:id="rId17"/>
    <p:sldId id="267" r:id="rId18"/>
    <p:sldId id="268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722"/>
    <a:srgbClr val="CE4C32"/>
    <a:srgbClr val="A76C59"/>
    <a:srgbClr val="EE5112"/>
    <a:srgbClr val="7837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" y="1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5E8B-AFB5-4625-AC19-D28DE531552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BFE74-989B-4473-91E5-E75E7FCC6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32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B9B524-6D45-40E5-BA34-8997C93B2579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318B5B7-6788-4E25-8B48-2FFE0D1CA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86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>
            <a:noAutofit/>
          </a:bodyPr>
          <a:lstStyle/>
          <a:p>
            <a:endParaRPr/>
          </a:p>
        </p:txBody>
      </p:sp>
      <p:sp>
        <p:nvSpPr>
          <p:cNvPr id="117" name="Google Shape;117;p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b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767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a55b4216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a55b4216c_0_9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320" cy="366061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r>
              <a:rPr lang="en"/>
              <a:t>d = 0.25 (75% protection)</a:t>
            </a:r>
            <a:endParaRPr/>
          </a:p>
          <a:p>
            <a:r>
              <a:rPr lang="en"/>
              <a:t>0.25*beta*S</a:t>
            </a:r>
            <a:endParaRPr/>
          </a:p>
          <a:p>
            <a:r>
              <a:rPr lang="en"/>
              <a:t>82.5% restricted mobility + social measures (masks, distance)</a:t>
            </a:r>
            <a:endParaRPr/>
          </a:p>
        </p:txBody>
      </p:sp>
      <p:sp>
        <p:nvSpPr>
          <p:cNvPr id="313" name="Google Shape;313;gba55b4216c_0_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345"/>
          </a:xfrm>
          <a:prstGeom prst="rect">
            <a:avLst/>
          </a:prstGeom>
        </p:spPr>
        <p:txBody>
          <a:bodyPr spcFirstLastPara="1" wrap="square"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ts val="1200"/>
              </a:p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191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e543823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e54382376_0_0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320" cy="366061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r>
              <a:rPr lang="en"/>
              <a:t>Thin lines</a:t>
            </a:r>
            <a:endParaRPr/>
          </a:p>
        </p:txBody>
      </p:sp>
      <p:sp>
        <p:nvSpPr>
          <p:cNvPr id="147" name="Google Shape;147;gbe54382376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345"/>
          </a:xfrm>
          <a:prstGeom prst="rect">
            <a:avLst/>
          </a:prstGeom>
        </p:spPr>
        <p:txBody>
          <a:bodyPr spcFirstLastPara="1" wrap="square"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22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e87a5d29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e87a5d297_0_15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320" cy="366061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r>
              <a:rPr lang="en"/>
              <a:t>Single variant,</a:t>
            </a:r>
            <a:endParaRPr/>
          </a:p>
          <a:p>
            <a:r>
              <a:rPr lang="en"/>
              <a:t>New variant</a:t>
            </a:r>
            <a:endParaRPr/>
          </a:p>
          <a:p>
            <a:r>
              <a:rPr lang="en"/>
              <a:t>Single variant + new variant</a:t>
            </a:r>
            <a:endParaRPr/>
          </a:p>
        </p:txBody>
      </p:sp>
      <p:sp>
        <p:nvSpPr>
          <p:cNvPr id="155" name="Google Shape;155;gbe87a5d297_0_1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345"/>
          </a:xfrm>
          <a:prstGeom prst="rect">
            <a:avLst/>
          </a:prstGeom>
        </p:spPr>
        <p:txBody>
          <a:bodyPr spcFirstLastPara="1" wrap="square"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18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cad8b0326_1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cad8b0326_13_18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320" cy="366061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r>
              <a:rPr lang="en"/>
              <a:t>S*d*beta</a:t>
            </a:r>
            <a:endParaRPr/>
          </a:p>
          <a:p>
            <a:r>
              <a:rPr lang="en"/>
              <a:t>Total susceptible = (S+M)</a:t>
            </a:r>
            <a:endParaRPr/>
          </a:p>
        </p:txBody>
      </p:sp>
      <p:sp>
        <p:nvSpPr>
          <p:cNvPr id="163" name="Google Shape;163;gbcad8b0326_13_1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345"/>
          </a:xfrm>
          <a:prstGeom prst="rect">
            <a:avLst/>
          </a:prstGeom>
        </p:spPr>
        <p:txBody>
          <a:bodyPr spcFirstLastPara="1" wrap="square"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07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33cea9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333cea996_0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312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333cea9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333cea996_0_0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 spcFirstLastPara="1" wrap="square" lIns="94932" tIns="94932" rIns="94932" bIns="9493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057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716619" y="4548458"/>
            <a:ext cx="5732827" cy="372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0" tIns="47434" rIns="94920" bIns="47434" anchor="t" anchorCtr="0">
            <a:noAutofit/>
          </a:bodyPr>
          <a:lstStyle/>
          <a:p>
            <a:pPr>
              <a:buSzPts val="1100"/>
            </a:pPr>
            <a:r>
              <a:rPr lang="en"/>
              <a:t>&lt;beta&gt; = proportion_1*beta1 + proportion_2*beta2</a:t>
            </a:r>
            <a:endParaRPr/>
          </a:p>
          <a:p>
            <a:pPr>
              <a:buSzPts val="1100"/>
            </a:pPr>
            <a:r>
              <a:rPr lang="en"/>
              <a:t>1.5       = 0.95*beta1 + 0.05*beta1*3</a:t>
            </a:r>
            <a:endParaRPr/>
          </a:p>
          <a:p>
            <a:pPr>
              <a:buSzPts val="1100"/>
            </a:pPr>
            <a:r>
              <a:rPr lang="en"/>
              <a:t>1.5 = 0.95*beta1 + 0.15*beta1</a:t>
            </a:r>
            <a:endParaRPr/>
          </a:p>
          <a:p>
            <a:pPr>
              <a:buSzPts val="1100"/>
            </a:pPr>
            <a:r>
              <a:rPr lang="en"/>
              <a:t>1.5 = 1.1*beta1</a:t>
            </a:r>
            <a:endParaRPr/>
          </a:p>
          <a:p>
            <a:pPr>
              <a:buSzPts val="1100"/>
            </a:pPr>
            <a:r>
              <a:rPr lang="en"/>
              <a:t>Beta1 = 1.5/1.1 = 1.36, beta2 = 4.09</a:t>
            </a:r>
            <a:endParaRPr/>
          </a:p>
          <a:p>
            <a:pPr>
              <a:buSzPts val="1100"/>
            </a:pPr>
            <a:endParaRPr/>
          </a:p>
          <a:p>
            <a:pPr>
              <a:buSzPts val="1100"/>
            </a:pPr>
            <a:r>
              <a:rPr lang="en"/>
              <a:t>0.25% and  0.15% -- &gt; 0.0025*S</a:t>
            </a:r>
            <a:endParaRPr/>
          </a:p>
        </p:txBody>
      </p:sp>
      <p:sp>
        <p:nvSpPr>
          <p:cNvPr id="129" name="Google Shape;129;p2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07" cy="47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0" tIns="47434" rIns="94920" bIns="47434" anchor="b" anchorCtr="0">
            <a:noAutofit/>
          </a:bodyPr>
          <a:lstStyle/>
          <a:p>
            <a:pPr algn="l">
              <a:buSzPts val="1400"/>
            </a:pPr>
            <a:fld id="{00000000-1234-1234-1234-123412341234}" type="slidenum"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l">
                <a:buSzPts val="1400"/>
              </a:pPr>
              <a:t>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653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333cea996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333cea996_4_25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 spcFirstLastPara="1" wrap="square" lIns="94932" tIns="94932" rIns="94932" bIns="9493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509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333cea99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333cea996_0_35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 spcFirstLastPara="1" wrap="square" lIns="94932" tIns="94932" rIns="94932" bIns="94932" anchor="t" anchorCtr="0">
            <a:noAutofit/>
          </a:bodyPr>
          <a:lstStyle/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613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37" tIns="93137" rIns="93137" bIns="93137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978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35" tIns="93035" rIns="93035" bIns="93035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"/>
              <a:t>----Plot until September</a:t>
            </a:r>
            <a:endParaRPr/>
          </a:p>
          <a:p>
            <a:pPr>
              <a:buClr>
                <a:schemeClr val="dk1"/>
              </a:buClr>
              <a:buSzPts val="1200"/>
            </a:pPr>
            <a:r>
              <a:rPr lang="en"/>
              <a:t>----Dashed line bring to front</a:t>
            </a:r>
            <a:endParaRPr/>
          </a:p>
          <a:p>
            <a:pPr>
              <a:buClr>
                <a:schemeClr val="dk1"/>
              </a:buClr>
              <a:buSzPts val="1200"/>
            </a:pPr>
            <a:r>
              <a:rPr lang="en"/>
              <a:t>----Thin super bowl lines</a:t>
            </a:r>
            <a:endParaRPr/>
          </a:p>
          <a:p>
            <a:pPr>
              <a:buClr>
                <a:schemeClr val="dk1"/>
              </a:buClr>
              <a:buSzPts val="1200"/>
            </a:pPr>
            <a:r>
              <a:rPr lang="en"/>
              <a:t>Run Super Bowl from Sunday to Sunday</a:t>
            </a:r>
            <a:endParaRPr/>
          </a:p>
          <a:p>
            <a:pPr>
              <a:buClr>
                <a:schemeClr val="dk1"/>
              </a:buClr>
              <a:buSzPts val="1200"/>
            </a:pPr>
            <a:r>
              <a:rPr lang="en"/>
              <a:t>Point (Feb 8th, 1008)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146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a55b421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a55b4216c_0_0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320" cy="366061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endParaRPr/>
          </a:p>
        </p:txBody>
      </p:sp>
      <p:sp>
        <p:nvSpPr>
          <p:cNvPr id="303" name="Google Shape;303;gba55b4216c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345"/>
          </a:xfrm>
          <a:prstGeom prst="rect">
            <a:avLst/>
          </a:prstGeom>
        </p:spPr>
        <p:txBody>
          <a:bodyPr spcFirstLastPara="1" wrap="square"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ts val="1200"/>
              </a:p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063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22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90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1219170" lvl="1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3861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Logo-1">
  <p:cSld name="Title Slide-Logo-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1851" y="626675"/>
            <a:ext cx="10515600" cy="201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1851" y="2669714"/>
            <a:ext cx="10515600" cy="7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831851" y="5879508"/>
            <a:ext cx="10515600" cy="3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EAD1"/>
              </a:buClr>
              <a:buSzPts val="1400"/>
              <a:buNone/>
              <a:defRPr sz="1867" b="0">
                <a:solidFill>
                  <a:srgbClr val="ECEAD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726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41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6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9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7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ADC4-9BAB-419F-97C4-542E4B27151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41BE1-903A-4CE4-86FA-F2E2E6F6D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203/rs.3.rs-96665/v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450339" y="423670"/>
            <a:ext cx="11461688" cy="2594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>
              <a:buSzPts val="3959"/>
            </a:pPr>
            <a:r>
              <a:rPr lang="en" sz="5279" dirty="0"/>
              <a:t>D</a:t>
            </a:r>
            <a:r>
              <a:rPr lang="en" sz="5279" dirty="0" smtClean="0"/>
              <a:t>ata-driven predictive </a:t>
            </a:r>
            <a:r>
              <a:rPr lang="en" sz="5279" dirty="0" smtClean="0"/>
              <a:t>modeling</a:t>
            </a:r>
            <a:r>
              <a:rPr lang="en" sz="5279" dirty="0" smtClean="0"/>
              <a:t> </a:t>
            </a:r>
            <a:r>
              <a:rPr lang="en" sz="5279" dirty="0" smtClean="0"/>
              <a:t>for the analysis, </a:t>
            </a:r>
            <a:r>
              <a:rPr lang="en" sz="5279" dirty="0" smtClean="0"/>
              <a:t>forecasting</a:t>
            </a:r>
            <a:r>
              <a:rPr lang="en" sz="5279" dirty="0" smtClean="0"/>
              <a:t> </a:t>
            </a:r>
            <a:r>
              <a:rPr lang="en" sz="5279" dirty="0" smtClean="0"/>
              <a:t>and management of the </a:t>
            </a:r>
            <a:r>
              <a:rPr lang="en" sz="5279" dirty="0"/>
              <a:t>ongoing COVID-19 </a:t>
            </a:r>
            <a:r>
              <a:rPr lang="en" sz="5279" dirty="0" smtClean="0"/>
              <a:t>epidemic</a:t>
            </a:r>
            <a:endParaRPr sz="1560" dirty="0"/>
          </a:p>
        </p:txBody>
      </p:sp>
      <p:pic>
        <p:nvPicPr>
          <p:cNvPr id="120" name="Google Shape;1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5253" y="3411163"/>
            <a:ext cx="1691899" cy="16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793047" y="4142647"/>
            <a:ext cx="5388136" cy="13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ECEAD1"/>
              </a:buClr>
              <a:buSzPts val="2000"/>
            </a:pPr>
            <a:r>
              <a:rPr lang="en" sz="2667" b="1">
                <a:solidFill>
                  <a:srgbClr val="ECEAD1"/>
                </a:solidFill>
                <a:latin typeface="Arial"/>
                <a:ea typeface="Arial"/>
                <a:cs typeface="Arial"/>
                <a:sym typeface="Arial"/>
              </a:rPr>
              <a:t>Edwin Michael, PhD</a:t>
            </a:r>
            <a:endParaRPr sz="2400"/>
          </a:p>
          <a:p>
            <a:pPr>
              <a:buClr>
                <a:srgbClr val="ECEAD1"/>
              </a:buClr>
              <a:buSzPts val="2000"/>
            </a:pPr>
            <a:r>
              <a:rPr lang="en" sz="2667" b="1">
                <a:solidFill>
                  <a:srgbClr val="ECEAD1"/>
                </a:solidFill>
                <a:latin typeface="Arial"/>
                <a:ea typeface="Arial"/>
                <a:cs typeface="Arial"/>
                <a:sym typeface="Arial"/>
              </a:rPr>
              <a:t>Ken Newcomb, PhD</a:t>
            </a:r>
            <a:endParaRPr sz="2400"/>
          </a:p>
          <a:p>
            <a:pPr>
              <a:buClr>
                <a:srgbClr val="ECEAD1"/>
              </a:buClr>
              <a:buSzPts val="2000"/>
            </a:pPr>
            <a:r>
              <a:rPr lang="en" sz="2667">
                <a:solidFill>
                  <a:srgbClr val="ECEAD1"/>
                </a:solidFill>
                <a:latin typeface="Arial"/>
                <a:ea typeface="Arial"/>
                <a:cs typeface="Arial"/>
                <a:sym typeface="Arial"/>
              </a:rPr>
              <a:t>College of Public Health</a:t>
            </a:r>
            <a:endParaRPr sz="2400"/>
          </a:p>
        </p:txBody>
      </p:sp>
      <p:sp>
        <p:nvSpPr>
          <p:cNvPr id="122" name="Google Shape;122;p25"/>
          <p:cNvSpPr txBox="1"/>
          <p:nvPr/>
        </p:nvSpPr>
        <p:spPr>
          <a:xfrm>
            <a:off x="831848" y="5879023"/>
            <a:ext cx="251922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ECEAD1"/>
              </a:buClr>
              <a:buSzPts val="1200"/>
            </a:pPr>
            <a:r>
              <a:rPr lang="en" sz="1600">
                <a:solidFill>
                  <a:srgbClr val="ECEAD1"/>
                </a:solidFill>
                <a:latin typeface="Arial"/>
                <a:ea typeface="Arial"/>
                <a:cs typeface="Arial"/>
                <a:sym typeface="Arial"/>
              </a:rPr>
              <a:t>Making Life Better </a:t>
            </a:r>
            <a:r>
              <a:rPr lang="en" sz="1467" baseline="30000">
                <a:solidFill>
                  <a:srgbClr val="ECEAD1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endParaRPr sz="1600" baseline="30000">
              <a:solidFill>
                <a:srgbClr val="ECEAD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6941" y="6210166"/>
            <a:ext cx="216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2.23.2021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/>
        </p:nvSpPr>
        <p:spPr>
          <a:xfrm>
            <a:off x="0" y="0"/>
            <a:ext cx="119634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2533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Latest SEIRcast fit to data and near-term forecasts of daily confirmed cases for Tampa Bay to Mar 2 given current social conditions and vaccinations from Feb 15</a:t>
            </a:r>
            <a:endParaRPr sz="14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8456212" y="3634657"/>
            <a:ext cx="3759200" cy="91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33" tIns="34267" rIns="68533" bIns="34267" anchor="t" anchorCtr="0">
            <a:noAutofit/>
          </a:bodyPr>
          <a:lstStyle/>
          <a:p>
            <a:r>
              <a:rPr lang="en" sz="1467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Update model as of</a:t>
            </a:r>
            <a:r>
              <a:rPr lang="en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33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533" b="1" dirty="0">
                <a:solidFill>
                  <a:schemeClr val="dk1"/>
                </a:solidFill>
              </a:rPr>
              <a:t>2</a:t>
            </a:r>
            <a:r>
              <a:rPr lang="en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533" b="1" dirty="0">
                <a:solidFill>
                  <a:schemeClr val="dk1"/>
                </a:solidFill>
              </a:rPr>
              <a:t>17</a:t>
            </a:r>
            <a:r>
              <a:rPr lang="en" sz="1467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.2020 </a:t>
            </a:r>
            <a:r>
              <a:rPr lang="en" sz="14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dirty="0" smtClean="0">
                <a:solidFill>
                  <a:srgbClr val="FF0000"/>
                </a:solidFill>
                <a:sym typeface="Arial"/>
              </a:rPr>
              <a:t>40</a:t>
            </a:r>
            <a:r>
              <a:rPr lang="en" sz="1467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lang="en" sz="14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protection against transmission by social measures)</a:t>
            </a:r>
            <a:endParaRPr sz="1467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467" b="1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463">
              <a:buClr>
                <a:srgbClr val="000000"/>
              </a:buClr>
              <a:buSzPts val="1600"/>
            </a:pPr>
            <a:endParaRPr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467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8353160" y="5364433"/>
            <a:ext cx="3965304" cy="94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44" indent="-285744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67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Newcomb et al. (2020) Sci Rep (submitted) </a:t>
            </a:r>
            <a:r>
              <a:rPr lang="en" sz="1467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doi: </a:t>
            </a:r>
            <a:r>
              <a:rPr lang="en" sz="1467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10.21203/rs.3.rs-96665/v1</a:t>
            </a:r>
            <a:r>
              <a:rPr lang="en"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67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467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44" indent="-285744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67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https://seircast.org/app/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8353160" y="783599"/>
            <a:ext cx="3765384" cy="172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44" indent="-285744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67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3rd </a:t>
            </a:r>
            <a:r>
              <a:rPr lang="en" sz="1467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wave peak occur</a:t>
            </a:r>
            <a:r>
              <a:rPr lang="en-US" sz="1467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67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 1</a:t>
            </a:r>
            <a:r>
              <a:rPr lang="en" sz="1467" i="1" baseline="30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" sz="1467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week of Jan following which the pandemic has been in decline</a:t>
            </a:r>
          </a:p>
          <a:p>
            <a:pPr marL="285744" indent="-285744">
              <a:buClr>
                <a:srgbClr val="000000"/>
              </a:buClr>
              <a:buSzPts val="1400"/>
              <a:buFont typeface="Arial"/>
              <a:buChar char="•"/>
            </a:pPr>
            <a:endParaRPr sz="1467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44" indent="-285744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67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mandates led to reduction in cases, while Reopening mandates </a:t>
            </a:r>
            <a:r>
              <a:rPr lang="en" sz="1467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 </a:t>
            </a:r>
            <a:r>
              <a:rPr lang="en" sz="1467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" sz="1467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resurgence </a:t>
            </a:r>
            <a:r>
              <a:rPr lang="en" sz="1467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" sz="1467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pandemic</a:t>
            </a:r>
          </a:p>
          <a:p>
            <a:pPr marL="285744" indent="-285744">
              <a:buClr>
                <a:srgbClr val="000000"/>
              </a:buClr>
              <a:buSzPts val="1400"/>
              <a:buFont typeface="Arial"/>
              <a:buChar char="•"/>
            </a:pPr>
            <a:endParaRPr lang="en" sz="1467" i="1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44" indent="-285744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67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2021 spike due to holiday social activities: importance of social behaviour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467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87597" y="1295571"/>
            <a:ext cx="6112903" cy="5009101"/>
            <a:chOff x="2293767" y="1210734"/>
            <a:chExt cx="6112903" cy="5009101"/>
          </a:xfrm>
        </p:grpSpPr>
        <p:pic>
          <p:nvPicPr>
            <p:cNvPr id="131" name="Google Shape;131;p26"/>
            <p:cNvPicPr preferRelativeResize="0"/>
            <p:nvPr/>
          </p:nvPicPr>
          <p:blipFill rotWithShape="1">
            <a:blip r:embed="rId4">
              <a:alphaModFix/>
            </a:blip>
            <a:srcRect t="149" b="139"/>
            <a:stretch/>
          </p:blipFill>
          <p:spPr>
            <a:xfrm>
              <a:off x="2293767" y="1210734"/>
              <a:ext cx="6112903" cy="50091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2" name="Google Shape;132;p26"/>
            <p:cNvCxnSpPr/>
            <p:nvPr/>
          </p:nvCxnSpPr>
          <p:spPr>
            <a:xfrm rot="10800000">
              <a:off x="4534635" y="2588033"/>
              <a:ext cx="0" cy="2776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26"/>
            <p:cNvCxnSpPr/>
            <p:nvPr/>
          </p:nvCxnSpPr>
          <p:spPr>
            <a:xfrm rot="10800000">
              <a:off x="4602751" y="2588033"/>
              <a:ext cx="0" cy="2776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26"/>
            <p:cNvCxnSpPr/>
            <p:nvPr/>
          </p:nvCxnSpPr>
          <p:spPr>
            <a:xfrm rot="10800000">
              <a:off x="6193769" y="2588044"/>
              <a:ext cx="0" cy="2776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26"/>
            <p:cNvCxnSpPr/>
            <p:nvPr/>
          </p:nvCxnSpPr>
          <p:spPr>
            <a:xfrm rot="10800000">
              <a:off x="5542137" y="2588033"/>
              <a:ext cx="0" cy="2776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136;p26"/>
            <p:cNvCxnSpPr/>
            <p:nvPr/>
          </p:nvCxnSpPr>
          <p:spPr>
            <a:xfrm rot="10800000">
              <a:off x="5841332" y="2588041"/>
              <a:ext cx="0" cy="2776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7" name="Google Shape;137;p26"/>
            <p:cNvSpPr txBox="1"/>
            <p:nvPr/>
          </p:nvSpPr>
          <p:spPr>
            <a:xfrm>
              <a:off x="3601967" y="1828259"/>
              <a:ext cx="665600" cy="5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067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6/22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Face masks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6"/>
            <p:cNvSpPr txBox="1"/>
            <p:nvPr/>
          </p:nvSpPr>
          <p:spPr>
            <a:xfrm>
              <a:off x="4144706" y="1828259"/>
              <a:ext cx="665600" cy="5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0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6/26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Bars closed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6"/>
            <p:cNvSpPr txBox="1"/>
            <p:nvPr/>
          </p:nvSpPr>
          <p:spPr>
            <a:xfrm>
              <a:off x="4903364" y="1805744"/>
              <a:ext cx="6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0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8/31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Schools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Reopen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 txBox="1"/>
            <p:nvPr/>
          </p:nvSpPr>
          <p:spPr>
            <a:xfrm>
              <a:off x="5439874" y="1813840"/>
              <a:ext cx="665600" cy="5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0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9/14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Bars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Reopen</a:t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6"/>
            <p:cNvSpPr txBox="1"/>
            <p:nvPr/>
          </p:nvSpPr>
          <p:spPr>
            <a:xfrm>
              <a:off x="5999168" y="1805774"/>
              <a:ext cx="967200" cy="5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067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9/28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Statewide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Reopening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" name="Google Shape;134;p26"/>
            <p:cNvCxnSpPr/>
            <p:nvPr/>
          </p:nvCxnSpPr>
          <p:spPr>
            <a:xfrm rot="10800000">
              <a:off x="7078444" y="2588033"/>
              <a:ext cx="0" cy="2776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20" name="Google Shape;141;p26"/>
            <p:cNvSpPr txBox="1"/>
            <p:nvPr/>
          </p:nvSpPr>
          <p:spPr>
            <a:xfrm>
              <a:off x="6823370" y="1805774"/>
              <a:ext cx="1278862" cy="5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067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12/17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Mask mandate/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" sz="1067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Vaccinations</a:t>
              </a:r>
              <a:endParaRPr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2" name="Google Shape;142;p26"/>
          <p:cNvCxnSpPr/>
          <p:nvPr/>
        </p:nvCxnSpPr>
        <p:spPr>
          <a:xfrm flipH="1">
            <a:off x="6907959" y="2255138"/>
            <a:ext cx="1312306" cy="8864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4" name="Google Shape;217;p26"/>
          <p:cNvSpPr txBox="1"/>
          <p:nvPr/>
        </p:nvSpPr>
        <p:spPr>
          <a:xfrm>
            <a:off x="538621" y="6389330"/>
            <a:ext cx="1905900" cy="40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β = w1*</a:t>
            </a: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β(1) + w2*β(2)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2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119524" y="66749"/>
            <a:ext cx="11764248" cy="12262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171616"/>
              </a:buClr>
              <a:buSzPts val="2100"/>
            </a:pPr>
            <a:r>
              <a:rPr lang="en" sz="2800" dirty="0">
                <a:solidFill>
                  <a:srgbClr val="171616"/>
                </a:solidFill>
              </a:rPr>
              <a:t>SEIRcast forecasts of daily confirmed/total infectious cases to the end </a:t>
            </a:r>
            <a:r>
              <a:rPr lang="en" sz="2800" dirty="0" smtClean="0">
                <a:solidFill>
                  <a:srgbClr val="171616"/>
                </a:solidFill>
              </a:rPr>
              <a:t>of Sept </a:t>
            </a:r>
            <a:r>
              <a:rPr lang="en" sz="2800" dirty="0">
                <a:solidFill>
                  <a:srgbClr val="171616"/>
                </a:solidFill>
              </a:rPr>
              <a:t>2021 given current </a:t>
            </a:r>
            <a:r>
              <a:rPr lang="en" sz="2800" b="1" dirty="0" smtClean="0">
                <a:solidFill>
                  <a:srgbClr val="171616"/>
                </a:solidFill>
              </a:rPr>
              <a:t>beta </a:t>
            </a:r>
            <a:r>
              <a:rPr lang="en" sz="2800" dirty="0" smtClean="0">
                <a:solidFill>
                  <a:srgbClr val="171616"/>
                </a:solidFill>
              </a:rPr>
              <a:t>(= capturing social measures</a:t>
            </a:r>
            <a:r>
              <a:rPr lang="en" sz="2800" b="1" dirty="0" smtClean="0">
                <a:solidFill>
                  <a:srgbClr val="171616"/>
                </a:solidFill>
              </a:rPr>
              <a:t>) </a:t>
            </a:r>
            <a:r>
              <a:rPr lang="en" sz="2800" dirty="0">
                <a:solidFill>
                  <a:srgbClr val="171616"/>
                </a:solidFill>
              </a:rPr>
              <a:t>and </a:t>
            </a:r>
            <a:r>
              <a:rPr lang="en" sz="2800" b="1" dirty="0">
                <a:solidFill>
                  <a:srgbClr val="171616"/>
                </a:solidFill>
              </a:rPr>
              <a:t>vaccination</a:t>
            </a:r>
            <a:r>
              <a:rPr lang="en" sz="2800" dirty="0">
                <a:solidFill>
                  <a:srgbClr val="171616"/>
                </a:solidFill>
              </a:rPr>
              <a:t> roll out </a:t>
            </a:r>
            <a:r>
              <a:rPr lang="en" sz="2800" dirty="0" smtClean="0">
                <a:solidFill>
                  <a:srgbClr val="171616"/>
                </a:solidFill>
              </a:rPr>
              <a:t>rate (0.0013 per day= 12,000 vaccinations per wk in Hillsborough)</a:t>
            </a:r>
            <a:endParaRPr sz="2800" dirty="0">
              <a:solidFill>
                <a:srgbClr val="171616"/>
              </a:solidFill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7865765" y="1717581"/>
            <a:ext cx="3530400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Daily Infectious Cases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221617" y="2117581"/>
            <a:ext cx="5780031" cy="44251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 txBox="1"/>
          <p:nvPr/>
        </p:nvSpPr>
        <p:spPr>
          <a:xfrm>
            <a:off x="3251763" y="1392599"/>
            <a:ext cx="6848400" cy="4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300"/>
            </a:pPr>
            <a:r>
              <a:rPr lang="en" sz="17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Assuming 65% effective vaccine, 80% effective booster</a:t>
            </a:r>
            <a:endParaRPr sz="17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1"/>
          <p:cNvPicPr preferRelativeResize="0"/>
          <p:nvPr/>
        </p:nvPicPr>
        <p:blipFill rotWithShape="1">
          <a:blip r:embed="rId4">
            <a:alphaModFix/>
          </a:blip>
          <a:srcRect t="297" b="298"/>
          <a:stretch/>
        </p:blipFill>
        <p:spPr>
          <a:xfrm>
            <a:off x="6214268" y="2117581"/>
            <a:ext cx="5693905" cy="44251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/>
        </p:nvSpPr>
        <p:spPr>
          <a:xfrm>
            <a:off x="1554899" y="1717581"/>
            <a:ext cx="3530400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Daily Confirmed Cases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8232363" y="2201945"/>
            <a:ext cx="37356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" sz="14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Maintaining social measures</a:t>
            </a:r>
            <a:endParaRPr sz="1400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" sz="1400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10% release of social measures</a:t>
            </a:r>
            <a:endParaRPr sz="14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" sz="1400" b="1" dirty="0">
                <a:solidFill>
                  <a:srgbClr val="6AA84F"/>
                </a:solidFill>
                <a:ea typeface="Arial"/>
                <a:cs typeface="Arial"/>
                <a:sym typeface="Arial"/>
              </a:rPr>
              <a:t>10% strengthening of social measures</a:t>
            </a:r>
            <a:endParaRPr sz="1400" b="1" dirty="0">
              <a:solidFill>
                <a:srgbClr val="6AA84F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" sz="1400" b="1" dirty="0" smtClean="0">
                <a:solidFill>
                  <a:srgbClr val="0000FF"/>
                </a:solidFill>
              </a:rPr>
              <a:t>Super </a:t>
            </a:r>
            <a:r>
              <a:rPr lang="en" sz="1400" b="1" dirty="0">
                <a:solidFill>
                  <a:srgbClr val="0000FF"/>
                </a:solidFill>
              </a:rPr>
              <a:t>Bowl effects: 2% of 12,500 visitors </a:t>
            </a:r>
          </a:p>
          <a:p>
            <a:pPr>
              <a:buClr>
                <a:srgbClr val="000000"/>
              </a:buClr>
              <a:buSzPts val="1000"/>
            </a:pPr>
            <a:r>
              <a:rPr lang="en-US" sz="1400" b="1" dirty="0">
                <a:solidFill>
                  <a:srgbClr val="0000FF"/>
                </a:solidFill>
                <a:ea typeface="Arial"/>
                <a:cs typeface="Arial"/>
                <a:sym typeface="Arial"/>
              </a:rPr>
              <a:t>I</a:t>
            </a:r>
            <a:r>
              <a:rPr lang="en" sz="1400" b="1" dirty="0">
                <a:solidFill>
                  <a:srgbClr val="0000FF"/>
                </a:solidFill>
                <a:ea typeface="Arial"/>
                <a:cs typeface="Arial"/>
                <a:sym typeface="Arial"/>
              </a:rPr>
              <a:t>nfected and 25% or 50% relaxation of </a:t>
            </a:r>
          </a:p>
          <a:p>
            <a:pPr>
              <a:buClr>
                <a:srgbClr val="000000"/>
              </a:buClr>
              <a:buSzPts val="1000"/>
            </a:pPr>
            <a:r>
              <a:rPr lang="en-US" sz="1400" b="1" dirty="0">
                <a:solidFill>
                  <a:srgbClr val="0000FF"/>
                </a:solidFill>
              </a:rPr>
              <a:t>P</a:t>
            </a:r>
            <a:r>
              <a:rPr lang="en" sz="1400" b="1" dirty="0">
                <a:solidFill>
                  <a:srgbClr val="0000FF"/>
                </a:solidFill>
              </a:rPr>
              <a:t>revailing social measures</a:t>
            </a:r>
            <a:endParaRPr sz="1400" b="1" dirty="0">
              <a:solidFill>
                <a:srgbClr val="0000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Oval 10"/>
          <p:cNvSpPr/>
          <p:nvPr/>
        </p:nvSpPr>
        <p:spPr>
          <a:xfrm flipH="1" flipV="1">
            <a:off x="2444521" y="3675280"/>
            <a:ext cx="118436" cy="1254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2562957" y="3563608"/>
            <a:ext cx="15312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10 Feb: 1,402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94024" y="4141341"/>
            <a:ext cx="111321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8 Feb: 1,001</a:t>
            </a:r>
          </a:p>
        </p:txBody>
      </p:sp>
      <p:sp>
        <p:nvSpPr>
          <p:cNvPr id="12" name="Oval 11"/>
          <p:cNvSpPr/>
          <p:nvPr/>
        </p:nvSpPr>
        <p:spPr>
          <a:xfrm flipH="1" flipV="1">
            <a:off x="2572411" y="4078639"/>
            <a:ext cx="118436" cy="1254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2767323" y="3971987"/>
            <a:ext cx="15312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 smtClean="0"/>
              <a:t>12 </a:t>
            </a:r>
            <a:r>
              <a:rPr lang="en-US" sz="1067" dirty="0"/>
              <a:t>Feb: </a:t>
            </a:r>
            <a:r>
              <a:rPr lang="en-US" sz="1067" dirty="0" smtClean="0"/>
              <a:t>1,101</a:t>
            </a:r>
            <a:endParaRPr lang="en-US" sz="1067" dirty="0"/>
          </a:p>
        </p:txBody>
      </p:sp>
      <p:sp>
        <p:nvSpPr>
          <p:cNvPr id="15" name="Oval 14"/>
          <p:cNvSpPr/>
          <p:nvPr/>
        </p:nvSpPr>
        <p:spPr>
          <a:xfrm flipH="1" flipV="1">
            <a:off x="2674128" y="4788400"/>
            <a:ext cx="118436" cy="1254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1866019" y="4738544"/>
            <a:ext cx="15312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 smtClean="0"/>
              <a:t>14 </a:t>
            </a:r>
            <a:r>
              <a:rPr lang="en-US" sz="1067" dirty="0"/>
              <a:t>Feb: </a:t>
            </a:r>
            <a:r>
              <a:rPr lang="en-US" sz="1067" dirty="0" smtClean="0"/>
              <a:t>649</a:t>
            </a:r>
            <a:endParaRPr lang="en-US" sz="1067" dirty="0"/>
          </a:p>
        </p:txBody>
      </p:sp>
      <p:sp>
        <p:nvSpPr>
          <p:cNvPr id="17" name="Oval 16"/>
          <p:cNvSpPr/>
          <p:nvPr/>
        </p:nvSpPr>
        <p:spPr>
          <a:xfrm flipH="1" flipV="1">
            <a:off x="2746552" y="4391353"/>
            <a:ext cx="118436" cy="1254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2919855" y="4330165"/>
            <a:ext cx="15312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 smtClean="0"/>
              <a:t>17 </a:t>
            </a:r>
            <a:r>
              <a:rPr lang="en-US" sz="1067" dirty="0"/>
              <a:t>Feb: </a:t>
            </a:r>
            <a:r>
              <a:rPr lang="en-US" sz="1067" dirty="0" smtClean="0"/>
              <a:t>843</a:t>
            </a:r>
            <a:endParaRPr lang="en-US" sz="1067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792564" y="3216166"/>
            <a:ext cx="1075243" cy="60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74739" y="2855003"/>
            <a:ext cx="1371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Transient Super Bowl impact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8349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611201" y="-17133"/>
            <a:ext cx="11217169" cy="89768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 smtClean="0"/>
              <a:t>Reasons for decline: Isolating </a:t>
            </a:r>
            <a:r>
              <a:rPr lang="en" sz="4000" dirty="0"/>
              <a:t>the Effect of Vaccination</a:t>
            </a:r>
            <a:endParaRPr sz="4000" dirty="0"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09" y="1730557"/>
            <a:ext cx="5892796" cy="451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786" y="1730556"/>
            <a:ext cx="5760425" cy="451253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6087405" y="909088"/>
            <a:ext cx="6447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 dirty="0"/>
              <a:t>Fraction with Natural Immunity,  Vaccine, or Booster</a:t>
            </a:r>
            <a:endParaRPr sz="2400" b="1" dirty="0"/>
          </a:p>
        </p:txBody>
      </p:sp>
      <p:sp>
        <p:nvSpPr>
          <p:cNvPr id="309" name="Google Shape;309;p33"/>
          <p:cNvSpPr txBox="1"/>
          <p:nvPr/>
        </p:nvSpPr>
        <p:spPr>
          <a:xfrm>
            <a:off x="1414273" y="842610"/>
            <a:ext cx="313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Daily Confirmed Cases</a:t>
            </a:r>
            <a:endParaRPr sz="2400" b="1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729984" y="2985568"/>
            <a:ext cx="5162441" cy="261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079065" y="2791613"/>
            <a:ext cx="208309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Herd immunity level </a:t>
            </a:r>
            <a:r>
              <a:rPr lang="en-US" sz="1333" dirty="0" err="1"/>
              <a:t>w.o</a:t>
            </a:r>
            <a:r>
              <a:rPr lang="en-US" sz="1333" dirty="0"/>
              <a:t>. social measures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74517" y="4586716"/>
            <a:ext cx="208309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Herd immunity level w. social measures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354798" y="4667795"/>
            <a:ext cx="1079863" cy="84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34660" y="4299451"/>
            <a:ext cx="222242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Social measures are the dominant cause of decline!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19785" y="6211669"/>
            <a:ext cx="601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Social measures will retard development of herd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Vaccination </a:t>
            </a:r>
            <a:r>
              <a:rPr lang="en-US" dirty="0" smtClean="0"/>
              <a:t>will be critical to developing herd immunity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0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578069" y="168767"/>
            <a:ext cx="11225048" cy="94554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T</a:t>
            </a:r>
            <a:r>
              <a:rPr lang="en" dirty="0" smtClean="0"/>
              <a:t>he Dominant Effect </a:t>
            </a:r>
            <a:r>
              <a:rPr lang="en" dirty="0"/>
              <a:t>of Social </a:t>
            </a:r>
            <a:r>
              <a:rPr lang="en" dirty="0" smtClean="0"/>
              <a:t>Measures for Pandemic Decline</a:t>
            </a:r>
            <a:endParaRPr dirty="0"/>
          </a:p>
        </p:txBody>
      </p:sp>
      <p:sp>
        <p:nvSpPr>
          <p:cNvPr id="317" name="Google Shape;317;p34"/>
          <p:cNvSpPr txBox="1"/>
          <p:nvPr/>
        </p:nvSpPr>
        <p:spPr>
          <a:xfrm>
            <a:off x="5328733" y="1232801"/>
            <a:ext cx="313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/>
              <a:t>Daily Confirmed Cases</a:t>
            </a:r>
            <a:endParaRPr sz="2400" b="1"/>
          </a:p>
        </p:txBody>
      </p:sp>
      <p:sp>
        <p:nvSpPr>
          <p:cNvPr id="4" name="TextBox 3"/>
          <p:cNvSpPr txBox="1"/>
          <p:nvPr/>
        </p:nvSpPr>
        <p:spPr>
          <a:xfrm>
            <a:off x="9892938" y="3901440"/>
            <a:ext cx="2201527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50% release on May 1</a:t>
            </a:r>
            <a:r>
              <a:rPr lang="en-US" sz="1333" baseline="30000" dirty="0"/>
              <a:t>st</a:t>
            </a:r>
            <a:r>
              <a:rPr lang="en-US" sz="1333" dirty="0"/>
              <a:t> will lead to a moderate resurgence with vaccination at current rates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92938" y="5201008"/>
            <a:ext cx="2201527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50% release on July 1</a:t>
            </a:r>
            <a:r>
              <a:rPr lang="en-US" sz="1333" baseline="30000" dirty="0"/>
              <a:t>st</a:t>
            </a:r>
            <a:r>
              <a:rPr lang="en-US" sz="1333" dirty="0"/>
              <a:t> will lead to only a slight increase in cases with vaccination at current rates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920" y="4585455"/>
            <a:ext cx="2898213" cy="152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Caveats: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333" dirty="0"/>
              <a:t>Does not take account for variants and lower efficacy of vaccines against mutants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333" dirty="0"/>
              <a:t>Releasing social measures before pandemic end can lead to increased spread of variants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5" y="1732060"/>
            <a:ext cx="6298400" cy="4823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1"/>
          </p:cNvCxnSpPr>
          <p:nvPr/>
        </p:nvCxnSpPr>
        <p:spPr>
          <a:xfrm flipH="1">
            <a:off x="8764307" y="4475956"/>
            <a:ext cx="1128631" cy="89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1"/>
          </p:cNvCxnSpPr>
          <p:nvPr/>
        </p:nvCxnSpPr>
        <p:spPr>
          <a:xfrm flipH="1">
            <a:off x="9147484" y="5775525"/>
            <a:ext cx="745453" cy="271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604069" y="2619539"/>
            <a:ext cx="1163465" cy="257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92938" y="2363455"/>
            <a:ext cx="174868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Full release of social measures on 1</a:t>
            </a:r>
            <a:r>
              <a:rPr lang="en-US" sz="1333" baseline="30000" dirty="0"/>
              <a:t>st</a:t>
            </a:r>
            <a:r>
              <a:rPr lang="en-US" sz="1333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188634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8" y="1112013"/>
            <a:ext cx="5575061" cy="5204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6" y="1140735"/>
            <a:ext cx="6289422" cy="54909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2121" y="193317"/>
            <a:ext cx="10301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Emergence and spread of major SARS-Cov-2 </a:t>
            </a:r>
            <a:r>
              <a:rPr lang="en-US" sz="3600" b="1" dirty="0"/>
              <a:t>variants 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785241" y="2417274"/>
            <a:ext cx="950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Dec</a:t>
            </a:r>
            <a:r>
              <a:rPr lang="en-US" sz="1000" dirty="0" smtClean="0"/>
              <a:t>, 2020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785241" y="4278247"/>
            <a:ext cx="950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Jan</a:t>
            </a:r>
            <a:r>
              <a:rPr lang="en-US" sz="1000" dirty="0" smtClean="0"/>
              <a:t>, 2021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785241" y="5607419"/>
            <a:ext cx="950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Jan</a:t>
            </a:r>
            <a:r>
              <a:rPr lang="en-US" sz="1000" dirty="0" smtClean="0"/>
              <a:t>, 2021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15586" y="2417274"/>
            <a:ext cx="950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UK variant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315586" y="4247446"/>
            <a:ext cx="950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Brazilian variant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315586" y="5562675"/>
            <a:ext cx="950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SA variant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8857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9946" y="6396335"/>
            <a:ext cx="776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Diagram of a two-variant COVID-19 model with vaccination</a:t>
            </a:r>
            <a:endParaRPr lang="en-US" sz="2400" dirty="0"/>
          </a:p>
        </p:txBody>
      </p:sp>
      <p:sp>
        <p:nvSpPr>
          <p:cNvPr id="4" name="Google Shape;196;p31"/>
          <p:cNvSpPr txBox="1">
            <a:spLocks/>
          </p:cNvSpPr>
          <p:nvPr/>
        </p:nvSpPr>
        <p:spPr>
          <a:xfrm>
            <a:off x="109905" y="172491"/>
            <a:ext cx="12000614" cy="656515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 smtClean="0"/>
              <a:t>Modelling impact of SARS-Cov-2 </a:t>
            </a:r>
            <a:r>
              <a:rPr lang="en-US" sz="4000" b="1" dirty="0" smtClean="0"/>
              <a:t>variants with vaccination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6" y="1095468"/>
            <a:ext cx="8219428" cy="51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519223" y="106326"/>
            <a:ext cx="11006470" cy="974726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 smtClean="0"/>
              <a:t>Prelim 2-Variant </a:t>
            </a:r>
            <a:r>
              <a:rPr lang="en" dirty="0"/>
              <a:t>Model </a:t>
            </a:r>
            <a:r>
              <a:rPr lang="en" dirty="0" smtClean="0"/>
              <a:t>Forecasts (initial incidence: 5%, 50% more transmissible)</a:t>
            </a:r>
            <a:endParaRPr dirty="0"/>
          </a:p>
        </p:txBody>
      </p:sp>
      <p:sp>
        <p:nvSpPr>
          <p:cNvPr id="151" name="Google Shape;151;p27"/>
          <p:cNvSpPr txBox="1"/>
          <p:nvPr/>
        </p:nvSpPr>
        <p:spPr>
          <a:xfrm>
            <a:off x="298212" y="6091716"/>
            <a:ext cx="1166391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000" b="1" dirty="0" smtClean="0"/>
              <a:t>Simulation of cases </a:t>
            </a:r>
            <a:r>
              <a:rPr lang="en" sz="2000" b="1" dirty="0"/>
              <a:t>d</a:t>
            </a:r>
            <a:r>
              <a:rPr lang="en" sz="2000" b="1" dirty="0" smtClean="0"/>
              <a:t>ecomposed </a:t>
            </a:r>
            <a:r>
              <a:rPr lang="en" sz="2000" b="1" dirty="0"/>
              <a:t>by </a:t>
            </a:r>
            <a:r>
              <a:rPr lang="en" sz="2000" b="1" dirty="0" smtClean="0"/>
              <a:t>variants with current social measures and vaccinations</a:t>
            </a:r>
            <a:endParaRPr sz="2000" b="1" dirty="0"/>
          </a:p>
        </p:txBody>
      </p:sp>
      <p:pic>
        <p:nvPicPr>
          <p:cNvPr id="5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7117" y="1325600"/>
            <a:ext cx="5784111" cy="46866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/>
          <p:cNvCxnSpPr/>
          <p:nvPr/>
        </p:nvCxnSpPr>
        <p:spPr>
          <a:xfrm flipH="1">
            <a:off x="7732644" y="4452730"/>
            <a:ext cx="1586562" cy="8448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19206" y="3633522"/>
            <a:ext cx="24387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new variant will spread and replace the old variant but the spread will be constrained given the ongoing current social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3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639854" y="99311"/>
            <a:ext cx="10969049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4000" dirty="0"/>
              <a:t>2-Variant </a:t>
            </a:r>
            <a:r>
              <a:rPr lang="en" sz="4000" dirty="0" smtClean="0"/>
              <a:t>Model Forecasts: impact of 50% release of social </a:t>
            </a:r>
            <a:r>
              <a:rPr lang="en" sz="4000" dirty="0" smtClean="0"/>
              <a:t>measures for 2 rates of transmissibility</a:t>
            </a:r>
            <a:endParaRPr sz="4000" dirty="0"/>
          </a:p>
        </p:txBody>
      </p:sp>
      <p:sp>
        <p:nvSpPr>
          <p:cNvPr id="159" name="Google Shape;159;p28"/>
          <p:cNvSpPr txBox="1"/>
          <p:nvPr/>
        </p:nvSpPr>
        <p:spPr>
          <a:xfrm>
            <a:off x="1584252" y="1424911"/>
            <a:ext cx="415068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Daily Infectious Cases</a:t>
            </a:r>
            <a:endParaRPr sz="2400" b="1" dirty="0"/>
          </a:p>
        </p:txBody>
      </p:sp>
      <p:pic>
        <p:nvPicPr>
          <p:cNvPr id="5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598" y="2064822"/>
            <a:ext cx="5480897" cy="401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3463" y="2064821"/>
            <a:ext cx="5385441" cy="4017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61;p28"/>
          <p:cNvCxnSpPr/>
          <p:nvPr/>
        </p:nvCxnSpPr>
        <p:spPr>
          <a:xfrm>
            <a:off x="4164496" y="2295939"/>
            <a:ext cx="4871204" cy="81067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Google Shape;162;p28"/>
          <p:cNvSpPr txBox="1"/>
          <p:nvPr/>
        </p:nvSpPr>
        <p:spPr>
          <a:xfrm>
            <a:off x="3061447" y="2832673"/>
            <a:ext cx="1617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50% release of </a:t>
            </a: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social measures</a:t>
            </a:r>
            <a:endParaRPr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581475" y="2755713"/>
            <a:ext cx="2027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10x &gt; cases </a:t>
            </a:r>
            <a:r>
              <a:rPr lang="en-US" sz="1600" b="1" dirty="0" err="1" smtClean="0"/>
              <a:t>rel</a:t>
            </a:r>
            <a:r>
              <a:rPr lang="en-US" sz="1600" b="1" dirty="0" smtClean="0"/>
              <a:t> to w. current social measures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90893" y="6313866"/>
            <a:ext cx="1024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of the currently applied social measures will result in  an explosive spread of the 2</a:t>
            </a:r>
            <a:r>
              <a:rPr lang="en-US" baseline="30000" dirty="0" smtClean="0"/>
              <a:t>nd</a:t>
            </a:r>
            <a:r>
              <a:rPr lang="en-US" dirty="0" smtClean="0"/>
              <a:t> 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t="4582"/>
          <a:stretch/>
        </p:blipFill>
        <p:spPr>
          <a:xfrm>
            <a:off x="389976" y="1570509"/>
            <a:ext cx="5415401" cy="433312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210918" y="18976"/>
            <a:ext cx="115252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171616"/>
              </a:buClr>
              <a:buSzPts val="2100"/>
            </a:pPr>
            <a:r>
              <a:rPr lang="en" sz="2800" dirty="0">
                <a:solidFill>
                  <a:srgbClr val="171616"/>
                </a:solidFill>
              </a:rPr>
              <a:t>SEIRcast forecasts of the Susceptible and Immune Populations to the end of </a:t>
            </a:r>
            <a:r>
              <a:rPr lang="en" sz="2800" dirty="0" smtClean="0">
                <a:solidFill>
                  <a:srgbClr val="171616"/>
                </a:solidFill>
              </a:rPr>
              <a:t>Sept </a:t>
            </a:r>
            <a:r>
              <a:rPr lang="en" sz="2800" dirty="0">
                <a:solidFill>
                  <a:srgbClr val="171616"/>
                </a:solidFill>
              </a:rPr>
              <a:t>2021 given current </a:t>
            </a:r>
            <a:r>
              <a:rPr lang="en" sz="2800" b="1" dirty="0">
                <a:solidFill>
                  <a:srgbClr val="171616"/>
                </a:solidFill>
              </a:rPr>
              <a:t>beta</a:t>
            </a:r>
            <a:r>
              <a:rPr lang="en" sz="2800" dirty="0">
                <a:solidFill>
                  <a:srgbClr val="171616"/>
                </a:solidFill>
              </a:rPr>
              <a:t> and </a:t>
            </a:r>
            <a:r>
              <a:rPr lang="en" sz="2800" b="1" dirty="0">
                <a:solidFill>
                  <a:srgbClr val="171616"/>
                </a:solidFill>
              </a:rPr>
              <a:t>vaccination</a:t>
            </a:r>
            <a:r>
              <a:rPr lang="en" sz="2800" dirty="0">
                <a:solidFill>
                  <a:srgbClr val="171616"/>
                </a:solidFill>
              </a:rPr>
              <a:t> roll out rates</a:t>
            </a:r>
            <a:endParaRPr sz="2800" dirty="0">
              <a:solidFill>
                <a:srgbClr val="171616"/>
              </a:solidFill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2931968" y="774743"/>
            <a:ext cx="6848400" cy="4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733" b="1" dirty="0"/>
              <a:t>Assuming 65% effective vaccine, 80% effective booster</a:t>
            </a:r>
            <a:endParaRPr sz="1733" b="1" dirty="0"/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4">
            <a:alphaModFix/>
          </a:blip>
          <a:srcRect l="1286" r="1286"/>
          <a:stretch/>
        </p:blipFill>
        <p:spPr>
          <a:xfrm>
            <a:off x="6356168" y="1627119"/>
            <a:ext cx="5183865" cy="433312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2424511" y="1063530"/>
            <a:ext cx="216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Single Variant</a:t>
            </a:r>
            <a:endParaRPr sz="2400" b="1" dirty="0"/>
          </a:p>
        </p:txBody>
      </p:sp>
      <p:sp>
        <p:nvSpPr>
          <p:cNvPr id="170" name="Google Shape;170;p29"/>
          <p:cNvSpPr txBox="1"/>
          <p:nvPr/>
        </p:nvSpPr>
        <p:spPr>
          <a:xfrm>
            <a:off x="7169765" y="1066296"/>
            <a:ext cx="384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w/ 2nd Variant, +75% beta</a:t>
            </a:r>
            <a:endParaRPr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0918" y="6016857"/>
            <a:ext cx="11981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Paradoxically, the faster spread of the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variant will lead to faster development of population immunity and a faster depletion of </a:t>
            </a:r>
            <a:r>
              <a:rPr lang="en-US" sz="1600" dirty="0" err="1" smtClean="0"/>
              <a:t>susceptibles</a:t>
            </a:r>
            <a:r>
              <a:rPr lang="en-US" sz="1600" dirty="0" smtClean="0"/>
              <a:t> such that by </a:t>
            </a:r>
            <a:r>
              <a:rPr lang="en-US" sz="1600" b="1" dirty="0" smtClean="0"/>
              <a:t>mid Aug </a:t>
            </a:r>
            <a:r>
              <a:rPr lang="en-US" sz="1600" dirty="0" smtClean="0"/>
              <a:t>herd immunity under current social measures will be achieved </a:t>
            </a:r>
            <a:r>
              <a:rPr lang="en-US" sz="1600" dirty="0"/>
              <a:t>(just under 50% population immune)</a:t>
            </a:r>
            <a:r>
              <a:rPr lang="en-US" sz="1600" dirty="0" smtClean="0"/>
              <a:t>. Herd immunity to end the pandemic when all social measures  are released will also be achieved </a:t>
            </a:r>
            <a:r>
              <a:rPr lang="en-US" sz="1600" b="1" dirty="0" smtClean="0"/>
              <a:t>in Nov </a:t>
            </a:r>
            <a:r>
              <a:rPr lang="en-US" sz="1600" dirty="0" smtClean="0"/>
              <a:t>(approx. 65% pop immune)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46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513" y="90535"/>
            <a:ext cx="11407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EMERGENCE AND SPREAD OF A NOVEL EMERGING/ZOONOTIC RESPIRATORY PANDEMIC: SARS-CoV-2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67"/>
          <a:stretch/>
        </p:blipFill>
        <p:spPr>
          <a:xfrm>
            <a:off x="140331" y="880853"/>
            <a:ext cx="6794624" cy="597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955" y="1502875"/>
            <a:ext cx="5257045" cy="3847722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6129196" y="2381061"/>
            <a:ext cx="742384" cy="22090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81046" y="3149737"/>
            <a:ext cx="959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15-30% of common colds in humans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1140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17" y="1326909"/>
            <a:ext cx="9208572" cy="5531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263" y="190123"/>
            <a:ext cx="10130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DIRECT PERSON-TO-PERSON TRANSMISSION AND POSSIBLE OUTCOMES OF COVID-19 INFECTION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1772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1192" y="39996"/>
            <a:ext cx="11820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RAPID GLOBAL SPREAD (global connectivity, susceptible populations, low initial containment measures)</a:t>
            </a:r>
            <a:endParaRPr lang="en-US" sz="3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1240324"/>
            <a:ext cx="11968682" cy="5617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5653" y="5780782"/>
            <a:ext cx="2018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112M </a:t>
            </a:r>
            <a:r>
              <a:rPr lang="en-US" sz="1600" b="1" dirty="0" smtClean="0"/>
              <a:t>cases </a:t>
            </a:r>
            <a:endParaRPr lang="en-US" sz="1600" b="1" dirty="0" smtClean="0"/>
          </a:p>
          <a:p>
            <a:r>
              <a:rPr lang="en-US" sz="1600" b="1" dirty="0" smtClean="0"/>
              <a:t>2.48M </a:t>
            </a:r>
            <a:r>
              <a:rPr lang="en-US" sz="1600" b="1" dirty="0" smtClean="0"/>
              <a:t>deaths</a:t>
            </a:r>
          </a:p>
          <a:p>
            <a:r>
              <a:rPr lang="en-US" sz="1600" b="1" dirty="0" smtClean="0"/>
              <a:t>219 countries</a:t>
            </a:r>
            <a:r>
              <a:rPr lang="en-US" sz="1600" b="1" dirty="0" smtClean="0"/>
              <a:t> </a:t>
            </a:r>
            <a:endParaRPr lang="en-US" sz="1600" b="1" dirty="0" smtClean="0"/>
          </a:p>
          <a:p>
            <a:r>
              <a:rPr lang="en-US" sz="1600" b="1" dirty="0" smtClean="0"/>
              <a:t>(Feb 22, 2021)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401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8835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 smtClean="0"/>
              <a:t>Forecasting the course and management of the pandemic </a:t>
            </a:r>
            <a:endParaRPr b="1"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0" y="1232202"/>
            <a:ext cx="12192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spcBef>
                <a:spcPts val="1867"/>
              </a:spcBef>
              <a:buSzPts val="1600"/>
            </a:pPr>
            <a:r>
              <a:rPr lang="en" sz="2133" b="1" dirty="0"/>
              <a:t>Log(linear) models </a:t>
            </a:r>
            <a:r>
              <a:rPr lang="en" sz="2133" dirty="0"/>
              <a:t>fit to epicurves of incidence data – </a:t>
            </a:r>
            <a:r>
              <a:rPr lang="en" sz="2133" i="1" dirty="0"/>
              <a:t>r</a:t>
            </a:r>
            <a:r>
              <a:rPr lang="en" sz="2133" dirty="0"/>
              <a:t> (growth rate), doubling time (</a:t>
            </a:r>
            <a:r>
              <a:rPr lang="en" sz="2133" i="1" dirty="0"/>
              <a:t>Td</a:t>
            </a:r>
            <a:r>
              <a:rPr lang="en" sz="2133" dirty="0"/>
              <a:t>), and </a:t>
            </a:r>
            <a:r>
              <a:rPr lang="en" sz="2133" i="1" dirty="0"/>
              <a:t>R</a:t>
            </a:r>
            <a:r>
              <a:rPr lang="en" sz="2133" dirty="0"/>
              <a:t> (basic or effective Reproductiive number (ave number of secondary cases caused by a primary case)</a:t>
            </a:r>
          </a:p>
          <a:p>
            <a:pPr marL="169329" indent="0">
              <a:spcBef>
                <a:spcPts val="1867"/>
              </a:spcBef>
              <a:buSzPts val="1600"/>
              <a:buNone/>
            </a:pPr>
            <a:r>
              <a:rPr lang="en" sz="2133" dirty="0"/>
              <a:t>	- </a:t>
            </a:r>
            <a:r>
              <a:rPr lang="en" sz="2133" i="1" dirty="0"/>
              <a:t>dependendent on quality of data through </a:t>
            </a:r>
            <a:r>
              <a:rPr lang="en" sz="2133" i="1" dirty="0" smtClean="0"/>
              <a:t>time, cannot </a:t>
            </a:r>
            <a:r>
              <a:rPr lang="en" sz="2133" i="1" dirty="0"/>
              <a:t>accom</a:t>
            </a:r>
            <a:r>
              <a:rPr lang="en-US" sz="2133" i="1" dirty="0"/>
              <a:t>m</a:t>
            </a:r>
            <a:r>
              <a:rPr lang="en" sz="2133" i="1" dirty="0"/>
              <a:t>odate time </a:t>
            </a:r>
            <a:r>
              <a:rPr lang="en" sz="2133" i="1" dirty="0" smtClean="0"/>
              <a:t>periods </a:t>
            </a:r>
            <a:r>
              <a:rPr lang="en" sz="2133" i="1" dirty="0"/>
              <a:t>with no </a:t>
            </a:r>
            <a:r>
              <a:rPr lang="en" sz="2133" i="1" dirty="0" smtClean="0"/>
              <a:t>data, 	difficult to assess impacts of interventions </a:t>
            </a:r>
            <a:endParaRPr lang="en" sz="2133" i="1" dirty="0"/>
          </a:p>
          <a:p>
            <a:pPr indent="-440256">
              <a:spcBef>
                <a:spcPts val="1867"/>
              </a:spcBef>
              <a:buSzPts val="1600"/>
            </a:pPr>
            <a:r>
              <a:rPr lang="en" sz="2133" b="1" dirty="0"/>
              <a:t>Time series forecasting models </a:t>
            </a:r>
            <a:r>
              <a:rPr lang="en" sz="2133" dirty="0"/>
              <a:t>– can project growth of cases</a:t>
            </a:r>
          </a:p>
          <a:p>
            <a:pPr marL="169329" indent="0">
              <a:spcBef>
                <a:spcPts val="1867"/>
              </a:spcBef>
              <a:buSzPts val="1600"/>
              <a:buNone/>
            </a:pPr>
            <a:r>
              <a:rPr lang="en" sz="2133" dirty="0"/>
              <a:t>	</a:t>
            </a:r>
            <a:r>
              <a:rPr lang="en" sz="2133" i="1" dirty="0"/>
              <a:t>- statistical, out-of-sample projection problems, difficult to capture exponential </a:t>
            </a:r>
            <a:r>
              <a:rPr lang="en" sz="2133" i="1" dirty="0" smtClean="0"/>
              <a:t>phases and evaluate 	impacts of interventions</a:t>
            </a:r>
            <a:endParaRPr lang="en" sz="2133" i="1" dirty="0"/>
          </a:p>
          <a:p>
            <a:pPr indent="-440256">
              <a:spcBef>
                <a:spcPts val="1867"/>
              </a:spcBef>
              <a:buSzPts val="1600"/>
            </a:pPr>
            <a:r>
              <a:rPr lang="en" sz="2133" b="1" dirty="0"/>
              <a:t>Dynamic </a:t>
            </a:r>
            <a:r>
              <a:rPr lang="en" sz="2133" b="1" dirty="0" smtClean="0"/>
              <a:t>mathematical</a:t>
            </a:r>
            <a:r>
              <a:rPr lang="en" sz="2133" b="1" dirty="0" smtClean="0"/>
              <a:t> </a:t>
            </a:r>
            <a:r>
              <a:rPr lang="en" sz="2133" b="1" dirty="0"/>
              <a:t>models </a:t>
            </a:r>
            <a:r>
              <a:rPr lang="en" sz="2133" dirty="0"/>
              <a:t>– process based, can simulate transmission dynamics as a function of non-linear interactions between different groups involved in transmission, can estimate R dynamically, can simulate interventions </a:t>
            </a:r>
          </a:p>
          <a:p>
            <a:pPr marL="169329" indent="0">
              <a:spcBef>
                <a:spcPts val="1867"/>
              </a:spcBef>
              <a:buSzPts val="1600"/>
              <a:buNone/>
            </a:pPr>
            <a:r>
              <a:rPr lang="en" sz="2133" dirty="0"/>
              <a:t>	</a:t>
            </a:r>
            <a:r>
              <a:rPr lang="en" sz="2133" i="1" dirty="0"/>
              <a:t>- requires data on transmission structures, population size, initial conditions, regular 	updating with </a:t>
            </a:r>
            <a:r>
              <a:rPr lang="en" sz="2133" i="1" dirty="0" smtClean="0"/>
              <a:t>data, </a:t>
            </a:r>
            <a:r>
              <a:rPr lang="en" sz="2133" i="1" dirty="0" smtClean="0"/>
              <a:t>and agility </a:t>
            </a:r>
            <a:r>
              <a:rPr lang="en" sz="2133" i="1" dirty="0" smtClean="0"/>
              <a:t>for incorporating new model structures rapidly  </a:t>
            </a:r>
            <a:endParaRPr lang="en" sz="2133" i="1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133" dirty="0"/>
          </a:p>
        </p:txBody>
      </p:sp>
    </p:spTree>
    <p:extLst>
      <p:ext uri="{BB962C8B-B14F-4D97-AF65-F5344CB8AC3E}">
        <p14:creationId xmlns:p14="http://schemas.microsoft.com/office/powerpoint/2010/main" val="393296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82317" y="11639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/>
              <a:t>Development of SEIRcast: context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0" y="989539"/>
            <a:ext cx="12058567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23323">
              <a:lnSpc>
                <a:spcPct val="105000"/>
              </a:lnSpc>
              <a:buSzPts val="1400"/>
            </a:pPr>
            <a:r>
              <a:rPr lang="en" sz="1867" b="1" dirty="0"/>
              <a:t>Mathematical models of virus transmission dynamics</a:t>
            </a:r>
            <a:r>
              <a:rPr lang="en" sz="1867" dirty="0"/>
              <a:t> at the local level will play an increasingly important role for response planning in combating and managing the current COVID-19 outbreak</a:t>
            </a:r>
            <a:endParaRPr sz="1867" dirty="0"/>
          </a:p>
          <a:p>
            <a:pPr indent="-423323">
              <a:lnSpc>
                <a:spcPct val="105000"/>
              </a:lnSpc>
              <a:spcBef>
                <a:spcPts val="1600"/>
              </a:spcBef>
              <a:buSzPts val="1400"/>
            </a:pPr>
            <a:r>
              <a:rPr lang="en" sz="1867" b="1" dirty="0"/>
              <a:t>SEIR compartmental models</a:t>
            </a:r>
            <a:r>
              <a:rPr lang="en" sz="1867" dirty="0"/>
              <a:t> for COVID19 transmission accounting for local transmission conditions, including impacts of locally-applied social interventions, can facilitate </a:t>
            </a:r>
            <a:r>
              <a:rPr lang="en" sz="1867" b="1" dirty="0"/>
              <a:t>forecasts of the course of the COVID-19 epidemic </a:t>
            </a:r>
            <a:endParaRPr lang="en" sz="1867" b="1" dirty="0" smtClean="0"/>
          </a:p>
          <a:p>
            <a:pPr indent="-423323">
              <a:lnSpc>
                <a:spcPct val="105000"/>
              </a:lnSpc>
              <a:spcBef>
                <a:spcPts val="1600"/>
              </a:spcBef>
              <a:buSzPts val="1400"/>
            </a:pPr>
            <a:r>
              <a:rPr lang="en" sz="1867" dirty="0" smtClean="0"/>
              <a:t>These </a:t>
            </a:r>
            <a:r>
              <a:rPr lang="en" sz="1867" dirty="0"/>
              <a:t>models can be used to </a:t>
            </a:r>
            <a:r>
              <a:rPr lang="en" sz="1867" b="1" dirty="0"/>
              <a:t>inform hospital capacity and resource planning</a:t>
            </a:r>
            <a:r>
              <a:rPr lang="en" sz="1867" dirty="0"/>
              <a:t> for meeting the expected demand for beds, ventilators, ICU units, including estimating the dates for peak demand and when current capacity will be exceeded</a:t>
            </a:r>
            <a:endParaRPr sz="1867" dirty="0"/>
          </a:p>
          <a:p>
            <a:pPr indent="-423323">
              <a:lnSpc>
                <a:spcPct val="105000"/>
              </a:lnSpc>
              <a:spcBef>
                <a:spcPts val="1600"/>
              </a:spcBef>
              <a:buSzPts val="1400"/>
            </a:pPr>
            <a:r>
              <a:rPr lang="en" sz="1867" dirty="0"/>
              <a:t>We use </a:t>
            </a:r>
            <a:r>
              <a:rPr lang="en" sz="1867" b="1" dirty="0"/>
              <a:t>Bayesian calibration methods</a:t>
            </a:r>
            <a:r>
              <a:rPr lang="en" sz="1867" dirty="0"/>
              <a:t> that allow </a:t>
            </a:r>
            <a:r>
              <a:rPr lang="en" sz="1867" b="1" dirty="0"/>
              <a:t>updating</a:t>
            </a:r>
            <a:r>
              <a:rPr lang="en" sz="1867" dirty="0"/>
              <a:t> of our models sequentially as data on the outbreak evolves together with </a:t>
            </a:r>
            <a:r>
              <a:rPr lang="en" sz="1867" b="1" dirty="0"/>
              <a:t>estimation of uncertainties</a:t>
            </a:r>
            <a:r>
              <a:rPr lang="en" sz="1867" dirty="0"/>
              <a:t> in the generated forecasts</a:t>
            </a:r>
          </a:p>
          <a:p>
            <a:pPr indent="-423323">
              <a:lnSpc>
                <a:spcPct val="105000"/>
              </a:lnSpc>
              <a:spcBef>
                <a:spcPts val="1600"/>
              </a:spcBef>
              <a:buSzPts val="1400"/>
            </a:pPr>
            <a:r>
              <a:rPr lang="en" sz="1867" dirty="0"/>
              <a:t>Requirement for continual changes in model structures to address newly emerging interventions, eg. </a:t>
            </a:r>
            <a:r>
              <a:rPr lang="en-US" sz="1867" b="1" dirty="0"/>
              <a:t>v</a:t>
            </a:r>
            <a:r>
              <a:rPr lang="en" sz="1867" b="1" dirty="0"/>
              <a:t>accinations</a:t>
            </a:r>
            <a:r>
              <a:rPr lang="en" sz="1867" dirty="0"/>
              <a:t>, and evolution of transmission novelties, eg. </a:t>
            </a:r>
            <a:r>
              <a:rPr lang="en-US" sz="1867" b="1" dirty="0"/>
              <a:t>n</a:t>
            </a:r>
            <a:r>
              <a:rPr lang="en" sz="1867" b="1" dirty="0"/>
              <a:t>ew variants</a:t>
            </a:r>
            <a:endParaRPr sz="1867" b="1" dirty="0"/>
          </a:p>
          <a:p>
            <a:pPr indent="-423323">
              <a:lnSpc>
                <a:spcPct val="105000"/>
              </a:lnSpc>
              <a:spcBef>
                <a:spcPts val="1600"/>
              </a:spcBef>
              <a:buSzPts val="1400"/>
            </a:pPr>
            <a:r>
              <a:rPr lang="en" sz="1867" dirty="0"/>
              <a:t>Development of </a:t>
            </a:r>
            <a:r>
              <a:rPr lang="en" sz="1867" b="1" dirty="0"/>
              <a:t>dashboards</a:t>
            </a:r>
            <a:r>
              <a:rPr lang="en" sz="1867" dirty="0"/>
              <a:t> that can couple data with iterative model fitting and predictions will ensure that the latest projections are available for decision making and </a:t>
            </a:r>
            <a:r>
              <a:rPr lang="en" sz="1867" dirty="0" smtClean="0"/>
              <a:t>planning: </a:t>
            </a:r>
            <a:r>
              <a:rPr lang="en-US" sz="20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https://seircast.org/app/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6262" indent="0">
              <a:lnSpc>
                <a:spcPct val="105000"/>
              </a:lnSpc>
              <a:spcBef>
                <a:spcPts val="1600"/>
              </a:spcBef>
              <a:buSzPts val="1400"/>
              <a:buNone/>
            </a:pPr>
            <a:endParaRPr sz="1867" dirty="0"/>
          </a:p>
          <a:p>
            <a:pPr marL="0" indent="0">
              <a:spcBef>
                <a:spcPts val="1600"/>
              </a:spcBef>
              <a:buNone/>
            </a:pP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396730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687871" y="3252564"/>
            <a:ext cx="203646" cy="131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1855829" y="3860064"/>
            <a:ext cx="505655" cy="218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Google Shape;131;p26"/>
          <p:cNvCxnSpPr>
            <a:stCxn id="132" idx="0"/>
            <a:endCxn id="133" idx="2"/>
          </p:cNvCxnSpPr>
          <p:nvPr/>
        </p:nvCxnSpPr>
        <p:spPr>
          <a:xfrm rot="10800000" flipH="1">
            <a:off x="5219588" y="1815385"/>
            <a:ext cx="1534000" cy="58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4" name="Google Shape;134;p26"/>
          <p:cNvSpPr/>
          <p:nvPr/>
        </p:nvSpPr>
        <p:spPr>
          <a:xfrm>
            <a:off x="5555026" y="1945027"/>
            <a:ext cx="492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00" rIns="121900" bIns="609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q*z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26"/>
          <p:cNvCxnSpPr>
            <a:stCxn id="136" idx="2"/>
            <a:endCxn id="137" idx="1"/>
          </p:cNvCxnSpPr>
          <p:nvPr/>
        </p:nvCxnSpPr>
        <p:spPr>
          <a:xfrm>
            <a:off x="5341860" y="4999279"/>
            <a:ext cx="992000" cy="129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8" name="Google Shape;138;p26"/>
          <p:cNvCxnSpPr>
            <a:stCxn id="139" idx="2"/>
            <a:endCxn id="137" idx="0"/>
          </p:cNvCxnSpPr>
          <p:nvPr/>
        </p:nvCxnSpPr>
        <p:spPr>
          <a:xfrm>
            <a:off x="6856115" y="4998653"/>
            <a:ext cx="1200" cy="95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" name="Google Shape;140;p26"/>
          <p:cNvSpPr/>
          <p:nvPr/>
        </p:nvSpPr>
        <p:spPr>
          <a:xfrm>
            <a:off x="6817823" y="5481675"/>
            <a:ext cx="5955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00" rIns="121900" bIns="609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q*z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5828627" y="5511875"/>
            <a:ext cx="5955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00" rIns="121900" bIns="609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q*z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6333690" y="5955641"/>
            <a:ext cx="1047300" cy="6732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/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Quarantined – Presym/Mild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</a:t>
            </a:r>
            <a:r>
              <a:rPr lang="en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6"/>
          <p:cNvCxnSpPr>
            <a:stCxn id="137" idx="3"/>
          </p:cNvCxnSpPr>
          <p:nvPr/>
        </p:nvCxnSpPr>
        <p:spPr>
          <a:xfrm>
            <a:off x="7380989" y="6292241"/>
            <a:ext cx="3639200" cy="1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26"/>
          <p:cNvCxnSpPr>
            <a:endCxn id="144" idx="3"/>
          </p:cNvCxnSpPr>
          <p:nvPr/>
        </p:nvCxnSpPr>
        <p:spPr>
          <a:xfrm rot="5400000" flipH="1">
            <a:off x="8931419" y="4197752"/>
            <a:ext cx="3404000" cy="784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5" name="Google Shape;145;p26"/>
          <p:cNvSpPr/>
          <p:nvPr/>
        </p:nvSpPr>
        <p:spPr>
          <a:xfrm>
            <a:off x="7596206" y="5997035"/>
            <a:ext cx="595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(1-p)γ</a:t>
            </a:r>
            <a:r>
              <a:rPr lang="en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26"/>
          <p:cNvCxnSpPr>
            <a:stCxn id="137" idx="1"/>
            <a:endCxn id="147" idx="2"/>
          </p:cNvCxnSpPr>
          <p:nvPr/>
        </p:nvCxnSpPr>
        <p:spPr>
          <a:xfrm rot="10800000">
            <a:off x="2871086" y="3444137"/>
            <a:ext cx="3462605" cy="2848104"/>
          </a:xfrm>
          <a:prstGeom prst="curvedConnector2">
            <a:avLst/>
          </a:prstGeom>
          <a:noFill/>
          <a:ln w="9525" cap="flat" cmpd="sng">
            <a:solidFill>
              <a:schemeClr val="accent3"/>
            </a:solidFill>
            <a:prstDash val="lgDash"/>
            <a:miter lim="800000"/>
            <a:headEnd type="none" w="sm" len="sm"/>
            <a:tailEnd type="triangle" w="med" len="med"/>
          </a:ln>
        </p:spPr>
      </p:cxnSp>
      <p:sp>
        <p:nvSpPr>
          <p:cNvPr id="148" name="Google Shape;148;p26"/>
          <p:cNvSpPr txBox="1"/>
          <p:nvPr/>
        </p:nvSpPr>
        <p:spPr>
          <a:xfrm>
            <a:off x="4615642" y="5642079"/>
            <a:ext cx="2241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r>
              <a:rPr lang="en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561851" y="215601"/>
            <a:ext cx="105798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extended SEIR-based COVID-19 Model [Updated: Jan 11]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69151" y="5945775"/>
            <a:ext cx="52020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177" indent="-317481"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35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on compartmental models of disease transmission which model the spread of disease in a population by dividing the host population into various compartments and transmission is simulated through flows of hosts between these compartments   </a:t>
            </a:r>
            <a:endParaRPr sz="135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35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1651423" y="2396587"/>
            <a:ext cx="912000" cy="3900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/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Vaccinated (V)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26"/>
          <p:cNvCxnSpPr/>
          <p:nvPr/>
        </p:nvCxnSpPr>
        <p:spPr>
          <a:xfrm rot="10800000" flipH="1">
            <a:off x="2104267" y="2747253"/>
            <a:ext cx="6300" cy="54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53;p26"/>
          <p:cNvCxnSpPr>
            <a:stCxn id="151" idx="3"/>
            <a:endCxn id="147" idx="0"/>
          </p:cNvCxnSpPr>
          <p:nvPr/>
        </p:nvCxnSpPr>
        <p:spPr>
          <a:xfrm>
            <a:off x="2563423" y="2591587"/>
            <a:ext cx="307662" cy="5953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4" name="Google Shape;154;p26"/>
          <p:cNvCxnSpPr/>
          <p:nvPr/>
        </p:nvCxnSpPr>
        <p:spPr>
          <a:xfrm rot="10800000" flipH="1">
            <a:off x="561851" y="703700"/>
            <a:ext cx="11201100" cy="42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26"/>
          <p:cNvSpPr txBox="1"/>
          <p:nvPr/>
        </p:nvSpPr>
        <p:spPr>
          <a:xfrm>
            <a:off x="2666344" y="2717735"/>
            <a:ext cx="912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(1-𝜀</a:t>
            </a:r>
            <a:r>
              <a:rPr lang="en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1808182" y="2892902"/>
            <a:ext cx="4407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𝜉1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" name="Google Shape;157;p26"/>
          <p:cNvCxnSpPr/>
          <p:nvPr/>
        </p:nvCxnSpPr>
        <p:spPr>
          <a:xfrm rot="10800000">
            <a:off x="9775741" y="997663"/>
            <a:ext cx="0" cy="15249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1116843" y="997527"/>
            <a:ext cx="86589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9" name="Google Shape;159;p26"/>
          <p:cNvCxnSpPr/>
          <p:nvPr/>
        </p:nvCxnSpPr>
        <p:spPr>
          <a:xfrm>
            <a:off x="1116889" y="997527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60" name="Google Shape;160;p26"/>
          <p:cNvCxnSpPr/>
          <p:nvPr/>
        </p:nvCxnSpPr>
        <p:spPr>
          <a:xfrm>
            <a:off x="1116891" y="3499055"/>
            <a:ext cx="5346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61" name="Google Shape;161;p26"/>
          <p:cNvSpPr/>
          <p:nvPr/>
        </p:nvSpPr>
        <p:spPr>
          <a:xfrm>
            <a:off x="2830627" y="4266263"/>
            <a:ext cx="1308900" cy="3900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/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Vaccine-Refusing (S2)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26"/>
          <p:cNvCxnSpPr/>
          <p:nvPr/>
        </p:nvCxnSpPr>
        <p:spPr>
          <a:xfrm rot="10800000" flipH="1">
            <a:off x="3411391" y="3679104"/>
            <a:ext cx="6300" cy="54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3" name="Google Shape;163;p26"/>
          <p:cNvSpPr txBox="1"/>
          <p:nvPr/>
        </p:nvSpPr>
        <p:spPr>
          <a:xfrm>
            <a:off x="3390695" y="3821079"/>
            <a:ext cx="408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d*β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26"/>
          <p:cNvGrpSpPr/>
          <p:nvPr/>
        </p:nvGrpSpPr>
        <p:grpSpPr>
          <a:xfrm>
            <a:off x="1499951" y="1142059"/>
            <a:ext cx="8919107" cy="5150183"/>
            <a:chOff x="648863" y="419815"/>
            <a:chExt cx="6689498" cy="3862733"/>
          </a:xfrm>
        </p:grpSpPr>
        <p:sp>
          <p:nvSpPr>
            <p:cNvPr id="165" name="Google Shape;165;p26"/>
            <p:cNvSpPr/>
            <p:nvPr/>
          </p:nvSpPr>
          <p:spPr>
            <a:xfrm>
              <a:off x="771171" y="2041358"/>
              <a:ext cx="684000" cy="2925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Susceptible (S)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1850846" y="2041357"/>
              <a:ext cx="506100" cy="2925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Exposed (E)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3048061" y="1360733"/>
              <a:ext cx="781200" cy="6420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Infectious – 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Asymptomatic (I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5338753" y="2674702"/>
              <a:ext cx="782100" cy="6420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Infectious – 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Symptomatic (hospital) (I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6544079" y="1455218"/>
              <a:ext cx="660900" cy="548100"/>
            </a:xfrm>
            <a:prstGeom prst="rect">
              <a:avLst/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Recovered (R)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6637351" y="3780392"/>
              <a:ext cx="506100" cy="2925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Died (D)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" name="Google Shape;169;p26"/>
            <p:cNvCxnSpPr>
              <a:stCxn id="165" idx="3"/>
              <a:endCxn id="166" idx="1"/>
            </p:cNvCxnSpPr>
            <p:nvPr/>
          </p:nvCxnSpPr>
          <p:spPr>
            <a:xfrm>
              <a:off x="1455171" y="2187608"/>
              <a:ext cx="39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70" name="Google Shape;170;p26"/>
            <p:cNvCxnSpPr>
              <a:stCxn id="166" idx="3"/>
              <a:endCxn id="132" idx="1"/>
            </p:cNvCxnSpPr>
            <p:nvPr/>
          </p:nvCxnSpPr>
          <p:spPr>
            <a:xfrm rot="10800000" flipH="1">
              <a:off x="2356946" y="1681807"/>
              <a:ext cx="691200" cy="50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47" name="Google Shape;147;p26"/>
            <p:cNvSpPr txBox="1"/>
            <p:nvPr/>
          </p:nvSpPr>
          <p:spPr>
            <a:xfrm>
              <a:off x="1524239" y="1953516"/>
              <a:ext cx="3060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d*β</a:t>
              </a:r>
              <a:endParaRPr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6"/>
            <p:cNvSpPr txBox="1"/>
            <p:nvPr/>
          </p:nvSpPr>
          <p:spPr>
            <a:xfrm>
              <a:off x="2483882" y="1762377"/>
              <a:ext cx="569700" cy="1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σ*ρ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2" name="Google Shape;172;p26"/>
            <p:cNvCxnSpPr>
              <a:stCxn id="167" idx="0"/>
              <a:endCxn id="144" idx="1"/>
            </p:cNvCxnSpPr>
            <p:nvPr/>
          </p:nvCxnSpPr>
          <p:spPr>
            <a:xfrm rot="10800000" flipH="1">
              <a:off x="5729803" y="1729402"/>
              <a:ext cx="814200" cy="94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73" name="Google Shape;173;p26"/>
            <p:cNvCxnSpPr>
              <a:stCxn id="132" idx="3"/>
              <a:endCxn id="144" idx="1"/>
            </p:cNvCxnSpPr>
            <p:nvPr/>
          </p:nvCxnSpPr>
          <p:spPr>
            <a:xfrm>
              <a:off x="3829261" y="1681733"/>
              <a:ext cx="2714700" cy="47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74" name="Google Shape;174;p26"/>
            <p:cNvSpPr/>
            <p:nvPr/>
          </p:nvSpPr>
          <p:spPr>
            <a:xfrm>
              <a:off x="648863" y="2751973"/>
              <a:ext cx="891000" cy="7257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Restricted Mobility 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(M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915778" y="2438696"/>
              <a:ext cx="1449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α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6" name="Google Shape;176;p26"/>
            <p:cNvCxnSpPr>
              <a:stCxn id="177" idx="2"/>
              <a:endCxn id="168" idx="0"/>
            </p:cNvCxnSpPr>
            <p:nvPr/>
          </p:nvCxnSpPr>
          <p:spPr>
            <a:xfrm>
              <a:off x="6890379" y="3325169"/>
              <a:ext cx="0" cy="455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78" name="Google Shape;178;p26"/>
            <p:cNvCxnSpPr>
              <a:stCxn id="166" idx="3"/>
              <a:endCxn id="136" idx="1"/>
            </p:cNvCxnSpPr>
            <p:nvPr/>
          </p:nvCxnSpPr>
          <p:spPr>
            <a:xfrm>
              <a:off x="2356946" y="2187607"/>
              <a:ext cx="710100" cy="80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79" name="Google Shape;179;p26"/>
            <p:cNvSpPr txBox="1"/>
            <p:nvPr/>
          </p:nvSpPr>
          <p:spPr>
            <a:xfrm>
              <a:off x="2534804" y="2318503"/>
              <a:ext cx="543000" cy="2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σ*(1- ρ)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4275037" y="2670333"/>
              <a:ext cx="782100" cy="6420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Infectious – 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Symptomatic (mild) (I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0" name="Google Shape;180;p26"/>
            <p:cNvCxnSpPr>
              <a:stCxn id="139" idx="3"/>
              <a:endCxn id="167" idx="1"/>
            </p:cNvCxnSpPr>
            <p:nvPr/>
          </p:nvCxnSpPr>
          <p:spPr>
            <a:xfrm>
              <a:off x="5057137" y="2991333"/>
              <a:ext cx="281700" cy="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1" name="Google Shape;181;p26"/>
            <p:cNvCxnSpPr>
              <a:stCxn id="139" idx="0"/>
              <a:endCxn id="144" idx="1"/>
            </p:cNvCxnSpPr>
            <p:nvPr/>
          </p:nvCxnSpPr>
          <p:spPr>
            <a:xfrm rot="10800000" flipH="1">
              <a:off x="4666087" y="1729233"/>
              <a:ext cx="1878000" cy="941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2" name="Google Shape;182;p26"/>
            <p:cNvCxnSpPr>
              <a:stCxn id="132" idx="0"/>
              <a:endCxn id="147" idx="0"/>
            </p:cNvCxnSpPr>
            <p:nvPr/>
          </p:nvCxnSpPr>
          <p:spPr>
            <a:xfrm rot="16200000" flipH="1" flipV="1">
              <a:off x="2261559" y="776413"/>
              <a:ext cx="592783" cy="1761421"/>
            </a:xfrm>
            <a:prstGeom prst="curvedConnector3">
              <a:avLst>
                <a:gd name="adj1" fmla="val -28924"/>
              </a:avLst>
            </a:prstGeom>
            <a:noFill/>
            <a:ln w="9525" cap="flat" cmpd="sng">
              <a:solidFill>
                <a:schemeClr val="accent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3" name="Google Shape;183;p26"/>
            <p:cNvCxnSpPr>
              <a:stCxn id="139" idx="2"/>
              <a:endCxn id="147" idx="2"/>
            </p:cNvCxnSpPr>
            <p:nvPr/>
          </p:nvCxnSpPr>
          <p:spPr>
            <a:xfrm rot="5400000" flipH="1">
              <a:off x="2588704" y="1234951"/>
              <a:ext cx="1165917" cy="2988847"/>
            </a:xfrm>
            <a:prstGeom prst="curvedConnector3">
              <a:avLst>
                <a:gd name="adj1" fmla="val -14706"/>
              </a:avLst>
            </a:prstGeom>
            <a:noFill/>
            <a:ln w="9525" cap="flat" cmpd="sng">
              <a:solidFill>
                <a:schemeClr val="accent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184" name="Google Shape;184;p26"/>
            <p:cNvSpPr/>
            <p:nvPr/>
          </p:nvSpPr>
          <p:spPr>
            <a:xfrm>
              <a:off x="3766153" y="1505117"/>
              <a:ext cx="4950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(1-q)γ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782751" y="2108971"/>
              <a:ext cx="7008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(1- q-x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)*γ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6022224" y="2265469"/>
              <a:ext cx="6096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(1-x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)*γ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6874556" y="3452692"/>
              <a:ext cx="3366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6499329" y="2683169"/>
              <a:ext cx="782100" cy="6420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Infectious – 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Symptomatic (ICU/Vent) (I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8" name="Google Shape;188;p26"/>
            <p:cNvCxnSpPr>
              <a:stCxn id="167" idx="3"/>
              <a:endCxn id="177" idx="1"/>
            </p:cNvCxnSpPr>
            <p:nvPr/>
          </p:nvCxnSpPr>
          <p:spPr>
            <a:xfrm>
              <a:off x="6120853" y="2995702"/>
              <a:ext cx="378600" cy="8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9" name="Google Shape;189;p26"/>
            <p:cNvCxnSpPr>
              <a:stCxn id="177" idx="2"/>
              <a:endCxn id="147" idx="2"/>
            </p:cNvCxnSpPr>
            <p:nvPr/>
          </p:nvCxnSpPr>
          <p:spPr>
            <a:xfrm rot="5400000" flipH="1">
              <a:off x="3694433" y="129223"/>
              <a:ext cx="1178753" cy="5213140"/>
            </a:xfrm>
            <a:prstGeom prst="curvedConnector3">
              <a:avLst>
                <a:gd name="adj1" fmla="val -14545"/>
              </a:avLst>
            </a:prstGeom>
            <a:noFill/>
            <a:ln w="9525" cap="flat" cmpd="sng">
              <a:solidFill>
                <a:schemeClr val="accent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0" name="Google Shape;190;p26"/>
            <p:cNvCxnSpPr/>
            <p:nvPr/>
          </p:nvCxnSpPr>
          <p:spPr>
            <a:xfrm rot="10800000">
              <a:off x="1733489" y="2022495"/>
              <a:ext cx="4078640" cy="1258632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1" name="Google Shape;191;p26"/>
            <p:cNvCxnSpPr>
              <a:stCxn id="177" idx="0"/>
              <a:endCxn id="144" idx="2"/>
            </p:cNvCxnSpPr>
            <p:nvPr/>
          </p:nvCxnSpPr>
          <p:spPr>
            <a:xfrm rot="10800000">
              <a:off x="6874479" y="2003369"/>
              <a:ext cx="15900" cy="67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2" name="Google Shape;192;p26"/>
            <p:cNvSpPr txBox="1"/>
            <p:nvPr/>
          </p:nvSpPr>
          <p:spPr>
            <a:xfrm>
              <a:off x="6131744" y="2817187"/>
              <a:ext cx="4176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*δ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6"/>
            <p:cNvSpPr txBox="1"/>
            <p:nvPr/>
          </p:nvSpPr>
          <p:spPr>
            <a:xfrm>
              <a:off x="5009565" y="2814315"/>
              <a:ext cx="3738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*δ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6820561" y="2245736"/>
              <a:ext cx="5178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(1-x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)*γ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3067167" y="2670802"/>
              <a:ext cx="926400" cy="6420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Infectious – 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Presymptomatic  (I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5" name="Google Shape;195;p26"/>
            <p:cNvCxnSpPr>
              <a:stCxn id="136" idx="3"/>
              <a:endCxn id="139" idx="1"/>
            </p:cNvCxnSpPr>
            <p:nvPr/>
          </p:nvCxnSpPr>
          <p:spPr>
            <a:xfrm rot="10800000" flipH="1">
              <a:off x="3993567" y="2991202"/>
              <a:ext cx="281400" cy="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6" name="Google Shape;196;p26"/>
            <p:cNvSpPr txBox="1"/>
            <p:nvPr/>
          </p:nvSpPr>
          <p:spPr>
            <a:xfrm>
              <a:off x="3925594" y="2775617"/>
              <a:ext cx="5178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(1-q)δ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7" name="Google Shape;197;p26"/>
            <p:cNvCxnSpPr>
              <a:stCxn id="136" idx="2"/>
              <a:endCxn id="147" idx="2"/>
            </p:cNvCxnSpPr>
            <p:nvPr/>
          </p:nvCxnSpPr>
          <p:spPr>
            <a:xfrm rot="5400000" flipH="1">
              <a:off x="2020610" y="1803046"/>
              <a:ext cx="1166386" cy="1853128"/>
            </a:xfrm>
            <a:prstGeom prst="curvedConnector3">
              <a:avLst>
                <a:gd name="adj1" fmla="val -14700"/>
              </a:avLst>
            </a:prstGeom>
            <a:noFill/>
            <a:ln w="9525" cap="flat" cmpd="sng">
              <a:solidFill>
                <a:schemeClr val="accent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8" name="Google Shape;198;p26"/>
            <p:cNvSpPr txBox="1"/>
            <p:nvPr/>
          </p:nvSpPr>
          <p:spPr>
            <a:xfrm>
              <a:off x="1150129" y="2450978"/>
              <a:ext cx="144900" cy="20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λ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9" name="Google Shape;199;p26"/>
            <p:cNvCxnSpPr/>
            <p:nvPr/>
          </p:nvCxnSpPr>
          <p:spPr>
            <a:xfrm rot="10800000" flipH="1">
              <a:off x="1157557" y="2325732"/>
              <a:ext cx="4800" cy="41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3" name="Google Shape;133;p26"/>
            <p:cNvSpPr/>
            <p:nvPr/>
          </p:nvSpPr>
          <p:spPr>
            <a:xfrm>
              <a:off x="4196364" y="419815"/>
              <a:ext cx="785400" cy="5049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Quarantined - Asymptomatic</a:t>
              </a:r>
              <a:endPara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(Q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0" name="Google Shape;200;p26"/>
            <p:cNvCxnSpPr>
              <a:stCxn id="133" idx="3"/>
              <a:endCxn id="144" idx="1"/>
            </p:cNvCxnSpPr>
            <p:nvPr/>
          </p:nvCxnSpPr>
          <p:spPr>
            <a:xfrm>
              <a:off x="4981764" y="672265"/>
              <a:ext cx="1562400" cy="1056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1" name="Google Shape;201;p26"/>
            <p:cNvCxnSpPr>
              <a:stCxn id="137" idx="3"/>
              <a:endCxn id="167" idx="2"/>
            </p:cNvCxnSpPr>
            <p:nvPr/>
          </p:nvCxnSpPr>
          <p:spPr>
            <a:xfrm rot="10800000" flipH="1">
              <a:off x="5059753" y="3316848"/>
              <a:ext cx="670200" cy="965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2" name="Google Shape;202;p26"/>
            <p:cNvSpPr/>
            <p:nvPr/>
          </p:nvSpPr>
          <p:spPr>
            <a:xfrm>
              <a:off x="5455196" y="3587300"/>
              <a:ext cx="4062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p* δ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3" name="Google Shape;203;p26"/>
            <p:cNvCxnSpPr>
              <a:stCxn id="133" idx="1"/>
            </p:cNvCxnSpPr>
            <p:nvPr/>
          </p:nvCxnSpPr>
          <p:spPr>
            <a:xfrm flipH="1">
              <a:off x="1692564" y="672265"/>
              <a:ext cx="2503800" cy="1287000"/>
            </a:xfrm>
            <a:prstGeom prst="curvedConnector3">
              <a:avLst>
                <a:gd name="adj1" fmla="val 182985"/>
              </a:avLst>
            </a:prstGeom>
            <a:noFill/>
            <a:ln w="9525" cap="flat" cmpd="sng">
              <a:solidFill>
                <a:schemeClr val="accent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4" name="Google Shape;204;p26"/>
            <p:cNvSpPr txBox="1"/>
            <p:nvPr/>
          </p:nvSpPr>
          <p:spPr>
            <a:xfrm>
              <a:off x="3222398" y="730597"/>
              <a:ext cx="168000" cy="17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5291747" y="731672"/>
              <a:ext cx="2460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γ</a:t>
              </a:r>
              <a:r>
                <a:rPr lang="en" sz="11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6" name="Google Shape;206;p26"/>
            <p:cNvCxnSpPr/>
            <p:nvPr/>
          </p:nvCxnSpPr>
          <p:spPr>
            <a:xfrm>
              <a:off x="1060822" y="2329915"/>
              <a:ext cx="0" cy="415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07" name="Google Shape;207;p26"/>
          <p:cNvSpPr/>
          <p:nvPr/>
        </p:nvSpPr>
        <p:spPr>
          <a:xfrm>
            <a:off x="2830627" y="5042775"/>
            <a:ext cx="1308900" cy="9345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/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Restricted Mobility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</a:t>
            </a:r>
            <a:r>
              <a:rPr lang="en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26"/>
          <p:cNvCxnSpPr/>
          <p:nvPr/>
        </p:nvCxnSpPr>
        <p:spPr>
          <a:xfrm rot="10800000">
            <a:off x="3548000" y="4669375"/>
            <a:ext cx="7800" cy="35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9" name="Google Shape;209;p26"/>
          <p:cNvCxnSpPr/>
          <p:nvPr/>
        </p:nvCxnSpPr>
        <p:spPr>
          <a:xfrm>
            <a:off x="3408876" y="4656263"/>
            <a:ext cx="0" cy="38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6"/>
          <p:cNvSpPr txBox="1"/>
          <p:nvPr/>
        </p:nvSpPr>
        <p:spPr>
          <a:xfrm>
            <a:off x="3151228" y="4748234"/>
            <a:ext cx="193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3539888" y="4764610"/>
            <a:ext cx="193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λ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651423" y="1501387"/>
            <a:ext cx="912000" cy="3900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/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Booster (B)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26"/>
          <p:cNvCxnSpPr/>
          <p:nvPr/>
        </p:nvCxnSpPr>
        <p:spPr>
          <a:xfrm rot="10800000" flipH="1">
            <a:off x="2104267" y="1832853"/>
            <a:ext cx="6300" cy="54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4" name="Google Shape;214;p26"/>
          <p:cNvSpPr txBox="1"/>
          <p:nvPr/>
        </p:nvSpPr>
        <p:spPr>
          <a:xfrm>
            <a:off x="1808182" y="1978502"/>
            <a:ext cx="4407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𝜉2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" name="Google Shape;215;p26"/>
          <p:cNvCxnSpPr>
            <a:endCxn id="147" idx="0"/>
          </p:cNvCxnSpPr>
          <p:nvPr/>
        </p:nvCxnSpPr>
        <p:spPr>
          <a:xfrm>
            <a:off x="2540684" y="1708141"/>
            <a:ext cx="330400" cy="14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6" name="Google Shape;216;p26"/>
          <p:cNvSpPr txBox="1"/>
          <p:nvPr/>
        </p:nvSpPr>
        <p:spPr>
          <a:xfrm>
            <a:off x="2590144" y="1727135"/>
            <a:ext cx="912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(1-𝜀</a:t>
            </a:r>
            <a:r>
              <a:rPr lang="en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7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5600" y="48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dirty="0" smtClean="0"/>
              <a:t>Model code (overview</a:t>
            </a:r>
            <a:r>
              <a:rPr lang="en" sz="3600" dirty="0" smtClean="0"/>
              <a:t>): advances in programming, data and computer science. and numerical analysis</a:t>
            </a:r>
            <a:endParaRPr sz="3600" dirty="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33" y="1230842"/>
            <a:ext cx="10065167" cy="54856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Left Brace 1"/>
          <p:cNvSpPr/>
          <p:nvPr/>
        </p:nvSpPr>
        <p:spPr>
          <a:xfrm>
            <a:off x="1124607" y="1671145"/>
            <a:ext cx="357352" cy="46876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018" y="3388901"/>
            <a:ext cx="11145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Automated using Continuous Integration (CI)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878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15600" y="176272"/>
            <a:ext cx="10777917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/>
              <a:t>Data-driven: sequential </a:t>
            </a:r>
            <a:r>
              <a:rPr lang="en" dirty="0"/>
              <a:t>fitting to incoming data</a:t>
            </a:r>
            <a:endParaRPr dirty="0"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415600" y="1740300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23323">
              <a:buSzPts val="1400"/>
            </a:pPr>
            <a:r>
              <a:rPr lang="en" sz="1867" dirty="0"/>
              <a:t>Our sequential Bayesian calibration method can use evolving incoming data to update model parameters as the local disease outbreak takes shape</a:t>
            </a:r>
            <a:endParaRPr sz="1867" dirty="0"/>
          </a:p>
          <a:p>
            <a:pPr indent="-423323">
              <a:spcBef>
                <a:spcPts val="2133"/>
              </a:spcBef>
              <a:buSzPts val="1400"/>
            </a:pPr>
            <a:r>
              <a:rPr lang="en" sz="1867" dirty="0" smtClean="0"/>
              <a:t>The </a:t>
            </a:r>
            <a:r>
              <a:rPr lang="en" sz="1867" dirty="0"/>
              <a:t>graphs show how this model updating given data collected from early to later phases of the outbreak can reduce forecast uncertainty over time (</a:t>
            </a:r>
            <a:r>
              <a:rPr lang="en" sz="1867" b="1" dirty="0"/>
              <a:t>note span of y-axis</a:t>
            </a:r>
            <a:r>
              <a:rPr lang="en" sz="1867" dirty="0" smtClean="0"/>
              <a:t>)</a:t>
            </a:r>
          </a:p>
          <a:p>
            <a:pPr indent="-423323">
              <a:spcBef>
                <a:spcPts val="2133"/>
              </a:spcBef>
              <a:buSzPts val="1400"/>
            </a:pPr>
            <a:r>
              <a:rPr lang="en" sz="1867" dirty="0" smtClean="0"/>
              <a:t>We update model parameters using </a:t>
            </a:r>
            <a:r>
              <a:rPr lang="en" sz="1867" b="1" dirty="0" smtClean="0"/>
              <a:t>10-day blocks </a:t>
            </a:r>
            <a:r>
              <a:rPr lang="en" sz="1867" dirty="0" smtClean="0"/>
              <a:t>of data sequentially through time</a:t>
            </a:r>
            <a:endParaRPr sz="1867" dirty="0"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sz="1867" dirty="0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222" y="939873"/>
            <a:ext cx="5037221" cy="5826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14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8187</TotalTime>
  <Words>1491</Words>
  <Application>Microsoft Office PowerPoint</Application>
  <PresentationFormat>Widescreen</PresentationFormat>
  <Paragraphs>202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Data-driven predictive modeling for the analysis, forecasting and management of the ongoing COVID-19 epidemic</vt:lpstr>
      <vt:lpstr>PowerPoint Presentation</vt:lpstr>
      <vt:lpstr>PowerPoint Presentation</vt:lpstr>
      <vt:lpstr>PowerPoint Presentation</vt:lpstr>
      <vt:lpstr>Forecasting the course and management of the pandemic </vt:lpstr>
      <vt:lpstr>Development of SEIRcast: context</vt:lpstr>
      <vt:lpstr>PowerPoint Presentation</vt:lpstr>
      <vt:lpstr>Model code (overview): advances in programming, data and computer science. and numerical analysis</vt:lpstr>
      <vt:lpstr>Data-driven: sequential fitting to incoming data</vt:lpstr>
      <vt:lpstr>PowerPoint Presentation</vt:lpstr>
      <vt:lpstr>SEIRcast forecasts of daily confirmed/total infectious cases to the end of Sept 2021 given current beta (= capturing social measures) and vaccination roll out rate (0.0013 per day= 12,000 vaccinations per wk in Hillsborough)</vt:lpstr>
      <vt:lpstr>Reasons for decline: Isolating the Effect of Vaccination</vt:lpstr>
      <vt:lpstr>The Dominant Effect of Social Measures for Pandemic Decline</vt:lpstr>
      <vt:lpstr>PowerPoint Presentation</vt:lpstr>
      <vt:lpstr>PowerPoint Presentation</vt:lpstr>
      <vt:lpstr>Prelim 2-Variant Model Forecasts (initial incidence: 5%, 50% more transmissible)</vt:lpstr>
      <vt:lpstr>2-Variant Model Forecasts: impact of 50% release of social measures for 2 rates of transmissibility</vt:lpstr>
      <vt:lpstr>SEIRcast forecasts of the Susceptible and Immune Populations to the end of Sept 2021 given current beta and vaccination roll out rates</vt:lpstr>
    </vt:vector>
  </TitlesOfParts>
  <Company>University of Notre Dame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Michael, Edwin</dc:creator>
  <cp:lastModifiedBy>Michael, Edwin</cp:lastModifiedBy>
  <cp:revision>45</cp:revision>
  <cp:lastPrinted>2021-02-23T20:23:46Z</cp:lastPrinted>
  <dcterms:created xsi:type="dcterms:W3CDTF">2021-02-18T21:01:31Z</dcterms:created>
  <dcterms:modified xsi:type="dcterms:W3CDTF">2021-02-24T14:20:06Z</dcterms:modified>
</cp:coreProperties>
</file>